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1" r:id="rId2"/>
    <p:sldId id="280" r:id="rId3"/>
    <p:sldId id="277" r:id="rId4"/>
    <p:sldId id="282" r:id="rId5"/>
    <p:sldId id="286" r:id="rId6"/>
    <p:sldId id="287" r:id="rId7"/>
    <p:sldId id="326" r:id="rId8"/>
    <p:sldId id="328" r:id="rId9"/>
    <p:sldId id="296" r:id="rId10"/>
    <p:sldId id="318" r:id="rId11"/>
    <p:sldId id="319" r:id="rId12"/>
    <p:sldId id="315" r:id="rId13"/>
    <p:sldId id="308" r:id="rId14"/>
    <p:sldId id="311" r:id="rId15"/>
    <p:sldId id="310" r:id="rId16"/>
    <p:sldId id="321" r:id="rId17"/>
    <p:sldId id="312" r:id="rId18"/>
    <p:sldId id="333" r:id="rId19"/>
    <p:sldId id="331" r:id="rId20"/>
    <p:sldId id="279" r:id="rId21"/>
    <p:sldId id="275" r:id="rId22"/>
    <p:sldId id="274" r:id="rId23"/>
    <p:sldId id="276" r:id="rId24"/>
    <p:sldId id="283" r:id="rId25"/>
    <p:sldId id="288" r:id="rId26"/>
    <p:sldId id="289" r:id="rId27"/>
    <p:sldId id="291" r:id="rId28"/>
    <p:sldId id="290" r:id="rId29"/>
    <p:sldId id="292" r:id="rId30"/>
    <p:sldId id="295" r:id="rId31"/>
    <p:sldId id="297" r:id="rId32"/>
    <p:sldId id="307" r:id="rId33"/>
    <p:sldId id="324" r:id="rId34"/>
    <p:sldId id="322" r:id="rId35"/>
    <p:sldId id="314" r:id="rId36"/>
    <p:sldId id="325" r:id="rId37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9346"/>
    <a:srgbClr val="4DDCE0"/>
    <a:srgbClr val="FCC675"/>
    <a:srgbClr val="2F44A1"/>
    <a:srgbClr val="1E1E1E"/>
    <a:srgbClr val="FFFFFF"/>
    <a:srgbClr val="417AD7"/>
    <a:srgbClr val="171D27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7" autoAdjust="0"/>
    <p:restoredTop sz="94672"/>
  </p:normalViewPr>
  <p:slideViewPr>
    <p:cSldViewPr snapToGrid="0" snapToObjects="1">
      <p:cViewPr varScale="1">
        <p:scale>
          <a:sx n="78" d="100"/>
          <a:sy n="78" d="100"/>
        </p:scale>
        <p:origin x="965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D9FD2-475E-DD4B-A639-E6A74DE5E9A7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639F4-B519-7E4F-87FB-7D4ECDFA0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90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sort?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39F4-B519-7E4F-87FB-7D4ECDFA0EE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45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sort?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39F4-B519-7E4F-87FB-7D4ECDFA0EE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54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39F4-B519-7E4F-87FB-7D4ECDFA0EE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79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sort?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39F4-B519-7E4F-87FB-7D4ECDFA0EE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51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5"/>
            <a:ext cx="12192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64010" y="3816351"/>
            <a:ext cx="12048863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55379" y="4149726"/>
            <a:ext cx="103632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5379" y="5260975"/>
            <a:ext cx="103632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olo e contenuto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12192000" cy="9795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rgbClr val="1E1E1E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363506"/>
            <a:ext cx="12192000" cy="4944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10371" y="6482256"/>
            <a:ext cx="2367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1E1E1E"/>
                </a:solidFill>
                <a:latin typeface="Arial"/>
                <a:cs typeface="Arial"/>
              </a:rPr>
              <a:t>Ali Shadman Yazdi, April 2024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80958" y="820255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6" name="Graphic 315">
            <a:extLst>
              <a:ext uri="{FF2B5EF4-FFF2-40B4-BE49-F238E27FC236}">
                <a16:creationId xmlns:a16="http://schemas.microsoft.com/office/drawing/2014/main" id="{63272049-95B1-9E26-1E0B-1AB26E152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9816" y="6547741"/>
            <a:ext cx="2430030" cy="1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12192000" cy="979565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2346" y="184206"/>
            <a:ext cx="11441391" cy="48785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363506"/>
            <a:ext cx="12192000" cy="49449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10371" y="6470381"/>
            <a:ext cx="2410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Arial"/>
                <a:cs typeface="Arial"/>
              </a:rPr>
              <a:t>Ali Shadman Yazdi, April 2024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80958" y="811225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251D49FD-8D01-2C06-E2D1-67410CFE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5216" y="6543966"/>
            <a:ext cx="2323664" cy="12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55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12192000" cy="979565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2346" y="184206"/>
            <a:ext cx="11441391" cy="48785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80958" y="811225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98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3"/>
            <a:ext cx="12192000" cy="731837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10371" y="6363506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chemeClr val="bg1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chemeClr val="bg1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chemeClr val="bg1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80958" y="1119976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251D49FD-8D01-2C06-E2D1-67410CFE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0576" y="6405086"/>
            <a:ext cx="3050521" cy="1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85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65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sv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934F27F9-8D32-CCDC-813A-103496AB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54" y="86495"/>
            <a:ext cx="3431643" cy="3725612"/>
          </a:xfrm>
          <a:prstGeom prst="rect">
            <a:avLst/>
          </a:prstGeom>
        </p:spPr>
      </p:pic>
      <p:sp>
        <p:nvSpPr>
          <p:cNvPr id="7" name="Rettangolo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" y="3832224"/>
            <a:ext cx="12191993" cy="30257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grpSp>
        <p:nvGrpSpPr>
          <p:cNvPr id="8" name="Gruppo 7"/>
          <p:cNvGrpSpPr/>
          <p:nvPr/>
        </p:nvGrpSpPr>
        <p:grpSpPr>
          <a:xfrm>
            <a:off x="-1" y="3743326"/>
            <a:ext cx="12192001" cy="253025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rgbClr val="1E1E1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" name="Graphic 132">
            <a:extLst>
              <a:ext uri="{FF2B5EF4-FFF2-40B4-BE49-F238E27FC236}">
                <a16:creationId xmlns:a16="http://schemas.microsoft.com/office/drawing/2014/main" id="{0A6C14DF-58C5-246C-CCEB-94A85E42F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639" y="805490"/>
            <a:ext cx="2745177" cy="2353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83C6CF-CD18-F5E5-FAFF-07CC16E11A2C}"/>
              </a:ext>
            </a:extLst>
          </p:cNvPr>
          <p:cNvSpPr txBox="1">
            <a:spLocks/>
          </p:cNvSpPr>
          <p:nvPr/>
        </p:nvSpPr>
        <p:spPr>
          <a:xfrm>
            <a:off x="450186" y="4362267"/>
            <a:ext cx="10040500" cy="1181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1E1E1E"/>
                </a:solidFill>
              </a:rPr>
              <a:t>Deep Learning-Based 3D Facial Landmark Localization:</a:t>
            </a:r>
          </a:p>
          <a:p>
            <a:r>
              <a:rPr lang="en-US" sz="2800" dirty="0">
                <a:solidFill>
                  <a:srgbClr val="1E1E1E"/>
                </a:solidFill>
              </a:rPr>
              <a:t>A Two-Step Approach with CNN and T-Net</a:t>
            </a:r>
            <a:endParaRPr lang="en-US" sz="3600" dirty="0">
              <a:solidFill>
                <a:srgbClr val="1E1E1E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018CBB-C290-4AE1-039E-86C9DBA5A5B3}"/>
              </a:ext>
            </a:extLst>
          </p:cNvPr>
          <p:cNvSpPr txBox="1">
            <a:spLocks/>
          </p:cNvSpPr>
          <p:nvPr/>
        </p:nvSpPr>
        <p:spPr>
          <a:xfrm>
            <a:off x="450186" y="5301278"/>
            <a:ext cx="6864424" cy="6471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i="1" dirty="0">
                <a:solidFill>
                  <a:srgbClr val="1E1E1E"/>
                </a:solidFill>
              </a:rPr>
              <a:t>Thesis of: </a:t>
            </a:r>
            <a:r>
              <a:rPr lang="en-US" sz="1600" b="0" i="1" dirty="0">
                <a:solidFill>
                  <a:srgbClr val="1E1E1E"/>
                </a:solidFill>
              </a:rPr>
              <a:t>Ali Shadman Yazdi (Matr. 991655)</a:t>
            </a:r>
          </a:p>
          <a:p>
            <a:r>
              <a:rPr lang="en-US" sz="1100" b="0" i="1" dirty="0">
                <a:solidFill>
                  <a:srgbClr val="1E1E1E"/>
                </a:solidFill>
              </a:rPr>
              <a:t>9</a:t>
            </a:r>
            <a:r>
              <a:rPr lang="en-US" sz="1100" b="0" i="1" baseline="30000" dirty="0">
                <a:solidFill>
                  <a:srgbClr val="1E1E1E"/>
                </a:solidFill>
              </a:rPr>
              <a:t>th</a:t>
            </a:r>
            <a:r>
              <a:rPr lang="en-US" sz="1100" b="0" i="1" dirty="0">
                <a:solidFill>
                  <a:srgbClr val="1E1E1E"/>
                </a:solidFill>
              </a:rPr>
              <a:t> April 2024</a:t>
            </a:r>
            <a:endParaRPr lang="en-US" sz="1800" b="0" i="1" dirty="0">
              <a:solidFill>
                <a:srgbClr val="1E1E1E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92231-8A4C-5611-2060-58DAA6824951}"/>
              </a:ext>
            </a:extLst>
          </p:cNvPr>
          <p:cNvSpPr txBox="1">
            <a:spLocks/>
          </p:cNvSpPr>
          <p:nvPr/>
        </p:nvSpPr>
        <p:spPr>
          <a:xfrm>
            <a:off x="7777864" y="5583022"/>
            <a:ext cx="4098163" cy="12749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it-IT" sz="1600" dirty="0">
                <a:solidFill>
                  <a:srgbClr val="1E1E1E"/>
                </a:solidFill>
              </a:rPr>
              <a:t>Supervisor: </a:t>
            </a:r>
            <a:r>
              <a:rPr lang="it-IT" sz="1600" b="0" dirty="0">
                <a:solidFill>
                  <a:srgbClr val="1E1E1E"/>
                </a:solidFill>
              </a:rPr>
              <a:t>Prof. Giuseppe Baselli,</a:t>
            </a:r>
          </a:p>
          <a:p>
            <a:pPr algn="just"/>
            <a:r>
              <a:rPr lang="it-IT" sz="1600" b="0" dirty="0">
                <a:solidFill>
                  <a:srgbClr val="1E1E1E"/>
                </a:solidFill>
              </a:rPr>
              <a:t>		     Dott.ssa. Annalisa Cappella </a:t>
            </a:r>
          </a:p>
          <a:p>
            <a:pPr algn="justLow">
              <a:lnSpc>
                <a:spcPct val="200000"/>
              </a:lnSpc>
            </a:pPr>
            <a:r>
              <a:rPr lang="en-US" sz="1600" dirty="0">
                <a:solidFill>
                  <a:srgbClr val="1E1E1E"/>
                </a:solidFill>
              </a:rPr>
              <a:t>Co-supervisor</a:t>
            </a:r>
            <a:r>
              <a:rPr lang="en-US" sz="1600" b="0" dirty="0">
                <a:solidFill>
                  <a:srgbClr val="1E1E1E"/>
                </a:solidFill>
              </a:rPr>
              <a:t>: Ing. Benedetta </a:t>
            </a:r>
            <a:r>
              <a:rPr lang="en-US" sz="1600" b="0" dirty="0" err="1">
                <a:solidFill>
                  <a:srgbClr val="1E1E1E"/>
                </a:solidFill>
              </a:rPr>
              <a:t>Baldini</a:t>
            </a:r>
            <a:endParaRPr lang="en-US" sz="1600" b="0" dirty="0">
              <a:solidFill>
                <a:srgbClr val="1E1E1E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B40CEB-7B9F-19DA-34A6-8C595028634B}"/>
              </a:ext>
            </a:extLst>
          </p:cNvPr>
          <p:cNvSpPr txBox="1">
            <a:spLocks/>
          </p:cNvSpPr>
          <p:nvPr/>
        </p:nvSpPr>
        <p:spPr>
          <a:xfrm>
            <a:off x="48295" y="6146868"/>
            <a:ext cx="4206480" cy="6876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200" dirty="0">
                <a:solidFill>
                  <a:srgbClr val="1E1E1E"/>
                </a:solidFill>
              </a:rPr>
              <a:t>Academic year 2023/2024</a:t>
            </a:r>
          </a:p>
          <a:p>
            <a:r>
              <a:rPr lang="en-US" sz="1200" dirty="0">
                <a:solidFill>
                  <a:srgbClr val="1E1E1E"/>
                </a:solidFill>
              </a:rPr>
              <a:t>Master of Science in Biomedical Engineering </a:t>
            </a:r>
          </a:p>
          <a:p>
            <a:r>
              <a:rPr lang="en-US" sz="1200" dirty="0">
                <a:solidFill>
                  <a:srgbClr val="1E1E1E"/>
                </a:solidFill>
              </a:rPr>
              <a:t>School of Industrial and Information Engineering</a:t>
            </a:r>
            <a:endParaRPr lang="en-US" sz="1200" b="0" i="1" dirty="0">
              <a:solidFill>
                <a:srgbClr val="1E1E1E"/>
              </a:solidFill>
            </a:endParaRPr>
          </a:p>
          <a:p>
            <a:endParaRPr lang="en-US" sz="1200" b="0" i="1" dirty="0">
              <a:solidFill>
                <a:srgbClr val="1E1E1E"/>
              </a:solidFill>
            </a:endParaRP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BC55DB02-0C3F-2522-6A90-E25B37569256}"/>
              </a:ext>
            </a:extLst>
          </p:cNvPr>
          <p:cNvSpPr txBox="1">
            <a:spLocks/>
          </p:cNvSpPr>
          <p:nvPr/>
        </p:nvSpPr>
        <p:spPr>
          <a:xfrm>
            <a:off x="608861" y="6197043"/>
            <a:ext cx="3591755" cy="3428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1200" b="0" i="1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47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D878-414C-C37C-F793-C3E6CAB2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2-step approach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2E6D25-F6F0-79CE-3CBB-07B6F42C74FF}"/>
              </a:ext>
            </a:extLst>
          </p:cNvPr>
          <p:cNvGrpSpPr/>
          <p:nvPr/>
        </p:nvGrpSpPr>
        <p:grpSpPr>
          <a:xfrm>
            <a:off x="1227290" y="1452556"/>
            <a:ext cx="3432947" cy="1742928"/>
            <a:chOff x="1664749" y="2319092"/>
            <a:chExt cx="4957676" cy="264490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902083D-2F99-50F2-70BA-B37A7FB09AEF}"/>
                </a:ext>
              </a:extLst>
            </p:cNvPr>
            <p:cNvSpPr txBox="1">
              <a:spLocks/>
            </p:cNvSpPr>
            <p:nvPr/>
          </p:nvSpPr>
          <p:spPr>
            <a:xfrm>
              <a:off x="1664749" y="4368413"/>
              <a:ext cx="4060721" cy="595580"/>
            </a:xfrm>
            <a:prstGeom prst="rect">
              <a:avLst/>
            </a:prstGeom>
          </p:spPr>
          <p:txBody>
            <a:bodyPr/>
            <a:lstStyle>
              <a:lvl1pPr marL="0" indent="0" algn="l" defTabSz="457200" rtl="0" eaLnBrk="1" latinLnBrk="0" hangingPunct="1">
                <a:spcBef>
                  <a:spcPct val="0"/>
                </a:spcBef>
                <a:buNone/>
                <a:defRPr sz="2200" b="1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Estimation Model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74EE60-AC11-E56E-3986-6100BC393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411" y="2319092"/>
              <a:ext cx="4809014" cy="199103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0063BE-FAAA-F8B5-3835-A7CC8F9D019D}"/>
              </a:ext>
            </a:extLst>
          </p:cNvPr>
          <p:cNvGrpSpPr/>
          <p:nvPr/>
        </p:nvGrpSpPr>
        <p:grpSpPr>
          <a:xfrm>
            <a:off x="2096768" y="3717902"/>
            <a:ext cx="2896304" cy="2370220"/>
            <a:chOff x="7122955" y="1823160"/>
            <a:chExt cx="5078690" cy="3894377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2408C7D4-A49D-0C25-21DF-E6C7BD401CCE}"/>
                </a:ext>
              </a:extLst>
            </p:cNvPr>
            <p:cNvSpPr txBox="1">
              <a:spLocks/>
            </p:cNvSpPr>
            <p:nvPr/>
          </p:nvSpPr>
          <p:spPr>
            <a:xfrm>
              <a:off x="7417923" y="5121957"/>
              <a:ext cx="4060722" cy="595580"/>
            </a:xfrm>
            <a:prstGeom prst="rect">
              <a:avLst/>
            </a:prstGeom>
          </p:spPr>
          <p:txBody>
            <a:bodyPr/>
            <a:lstStyle>
              <a:lvl1pPr marL="0" indent="0" algn="l" defTabSz="457200" rtl="0" eaLnBrk="1" latinLnBrk="0" hangingPunct="1">
                <a:spcBef>
                  <a:spcPct val="0"/>
                </a:spcBef>
                <a:buNone/>
                <a:defRPr sz="2200" b="1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EsTi Model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33670C-84EE-2163-5D98-2664D7CA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2955" y="1823160"/>
              <a:ext cx="5078690" cy="306347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FA8A43-5783-3F6B-8EC7-4C8227439C10}"/>
              </a:ext>
            </a:extLst>
          </p:cNvPr>
          <p:cNvGrpSpPr/>
          <p:nvPr/>
        </p:nvGrpSpPr>
        <p:grpSpPr>
          <a:xfrm>
            <a:off x="6211803" y="3920255"/>
            <a:ext cx="4037680" cy="2120558"/>
            <a:chOff x="7305780" y="3920255"/>
            <a:chExt cx="4037680" cy="21205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D1A9EE-2D50-E17D-8C1B-78ED68BA6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5780" y="3920255"/>
              <a:ext cx="4037680" cy="1662156"/>
            </a:xfrm>
            <a:prstGeom prst="rect">
              <a:avLst/>
            </a:prstGeom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2B23CFB2-CD3A-9512-F242-0FB695E3DBF6}"/>
                </a:ext>
              </a:extLst>
            </p:cNvPr>
            <p:cNvSpPr txBox="1">
              <a:spLocks/>
            </p:cNvSpPr>
            <p:nvPr/>
          </p:nvSpPr>
          <p:spPr>
            <a:xfrm>
              <a:off x="7495356" y="5678327"/>
              <a:ext cx="2896304" cy="362486"/>
            </a:xfrm>
            <a:prstGeom prst="rect">
              <a:avLst/>
            </a:prstGeom>
          </p:spPr>
          <p:txBody>
            <a:bodyPr/>
            <a:lstStyle>
              <a:lvl1pPr marL="0" indent="0" algn="l" defTabSz="457200" rtl="0" eaLnBrk="1" latinLnBrk="0" hangingPunct="1">
                <a:spcBef>
                  <a:spcPct val="0"/>
                </a:spcBef>
                <a:buNone/>
                <a:defRPr sz="2200" b="1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Refinement Model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714D5713-ADD6-3E01-FD4D-3001FB970D35}"/>
              </a:ext>
            </a:extLst>
          </p:cNvPr>
          <p:cNvSpPr txBox="1">
            <a:spLocks/>
          </p:cNvSpPr>
          <p:nvPr/>
        </p:nvSpPr>
        <p:spPr>
          <a:xfrm>
            <a:off x="4993072" y="1748975"/>
            <a:ext cx="874653" cy="71920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</a:rPr>
              <a:t>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23F2E-ACBD-7815-A8EC-129974A8A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01" y="1179673"/>
            <a:ext cx="4037680" cy="166215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7E2B0C8-3291-CB87-2B3B-0E1CFD57A81F}"/>
              </a:ext>
            </a:extLst>
          </p:cNvPr>
          <p:cNvSpPr txBox="1">
            <a:spLocks/>
          </p:cNvSpPr>
          <p:nvPr/>
        </p:nvSpPr>
        <p:spPr>
          <a:xfrm>
            <a:off x="6324277" y="2937745"/>
            <a:ext cx="2896304" cy="36248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Refinement Model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9CF1F9-6CB6-B124-E046-76ED1D533138}"/>
              </a:ext>
            </a:extLst>
          </p:cNvPr>
          <p:cNvSpPr txBox="1">
            <a:spLocks/>
          </p:cNvSpPr>
          <p:nvPr/>
        </p:nvSpPr>
        <p:spPr>
          <a:xfrm>
            <a:off x="5105545" y="4389821"/>
            <a:ext cx="874653" cy="71920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492AFA-A239-AE91-AC99-665238CD579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16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BCD2-40AF-DBCB-7F20-72097AA8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Stage - Estimation Model (Pointwise CNN)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B668E3-3F1C-B5C0-57A6-BE05922F5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40" y="4825441"/>
            <a:ext cx="1118379" cy="1483790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5AA45497-AFF0-7DD2-02BA-1FF617E3BB1D}"/>
              </a:ext>
            </a:extLst>
          </p:cNvPr>
          <p:cNvSpPr txBox="1"/>
          <p:nvPr/>
        </p:nvSpPr>
        <p:spPr>
          <a:xfrm>
            <a:off x="7991420" y="1734231"/>
            <a:ext cx="45938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INPUT: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array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(#points, features per point)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OUTPUT: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(50, 3)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LOSS FUNCTION 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BATCH  SIZE 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LEARNING RATE (LR) 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0.001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CALLBACKS: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EARLY STOPPING PATIENCE 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REDUCE LR ON PLATEU FACTOR 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NUM. PARAMETERS : 27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millions (103 MB)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66428-9C3F-F440-C0AA-F8FC9858C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152" y="4567278"/>
            <a:ext cx="5882892" cy="1757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2287F8-1981-CBCF-9921-9B2910A1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42" y="1445997"/>
            <a:ext cx="7581678" cy="288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4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45BB0-FD8F-B97B-CDF5-169B6238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2" y="1905636"/>
            <a:ext cx="10874477" cy="4046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DB9A27-636F-C488-1220-9D600743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864" y="1013525"/>
            <a:ext cx="5832188" cy="9767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C0960CD-3B50-BA80-C7B3-27CFD70B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76E00A-79CA-24A0-6017-512AD76B4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864" y="2331695"/>
            <a:ext cx="5440856" cy="34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C9F9F6-ECB7-4EAE-7036-B578E9B4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45" y="1290245"/>
            <a:ext cx="9164192" cy="4718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0BCD2-40AF-DBCB-7F20-72097AA8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Stage - EsTi Model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ACA7B2-20D7-8615-E102-D24EAD031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0270" y="4621161"/>
            <a:ext cx="887520" cy="152471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FA837DB-2426-088C-F00F-01C32D93C897}"/>
              </a:ext>
            </a:extLst>
          </p:cNvPr>
          <p:cNvSpPr txBox="1">
            <a:spLocks/>
          </p:cNvSpPr>
          <p:nvPr/>
        </p:nvSpPr>
        <p:spPr>
          <a:xfrm>
            <a:off x="1391862" y="5745049"/>
            <a:ext cx="337757" cy="4878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,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DEE2CC0C-EB81-9CD6-9A6E-6A1932F8AB8E}"/>
              </a:ext>
            </a:extLst>
          </p:cNvPr>
          <p:cNvSpPr txBox="1"/>
          <p:nvPr/>
        </p:nvSpPr>
        <p:spPr>
          <a:xfrm>
            <a:off x="7842164" y="1290245"/>
            <a:ext cx="459387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LOSS FUNCTION : 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BATCH  SIZE : 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LEARNING RATE (LR) : 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0.001 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CALLBACKS: 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EARLY STOPPING PATIENCE : 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REDUCE LR ON PLATEU FACTOR : 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NUM. PARAMETERS : 27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millions (106 MB)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E632B3-A713-C8C8-322C-51560E3FC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638" y="4647446"/>
            <a:ext cx="1149224" cy="15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2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E980-F38F-1DCD-CB23-C1960C27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 Preprocessing </a:t>
            </a:r>
          </a:p>
        </p:txBody>
      </p:sp>
      <p:pic>
        <p:nvPicPr>
          <p:cNvPr id="8" name="Picture 7" descr="A colorful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FB1DBDCE-2888-EA7D-7919-2D43FF91C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352" y="5063314"/>
            <a:ext cx="6842688" cy="123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back of a person's body&#10;&#10;Description automatically generated">
            <a:extLst>
              <a:ext uri="{FF2B5EF4-FFF2-40B4-BE49-F238E27FC236}">
                <a16:creationId xmlns:a16="http://schemas.microsoft.com/office/drawing/2014/main" id="{1F38B336-C3F7-052B-2377-8EBAAD32C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7" r="7938"/>
          <a:stretch/>
        </p:blipFill>
        <p:spPr>
          <a:xfrm>
            <a:off x="4090681" y="1233068"/>
            <a:ext cx="2932760" cy="3204267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0635803E-C331-B47C-94A0-0349F4F95FE6}"/>
              </a:ext>
            </a:extLst>
          </p:cNvPr>
          <p:cNvSpPr txBox="1">
            <a:spLocks/>
          </p:cNvSpPr>
          <p:nvPr/>
        </p:nvSpPr>
        <p:spPr>
          <a:xfrm>
            <a:off x="7499255" y="2632386"/>
            <a:ext cx="4392116" cy="838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50 small point clouds, </a:t>
            </a:r>
            <a:r>
              <a:rPr lang="en-US" sz="1600" dirty="0"/>
              <a:t>each resampled to 500 vertices resulting in an array shaped :</a:t>
            </a:r>
          </a:p>
        </p:txBody>
      </p:sp>
      <p:pic>
        <p:nvPicPr>
          <p:cNvPr id="4" name="Picture 3" descr="A blue and white dotted face&#10;&#10;Description automatically generated with medium confidence">
            <a:extLst>
              <a:ext uri="{FF2B5EF4-FFF2-40B4-BE49-F238E27FC236}">
                <a16:creationId xmlns:a16="http://schemas.microsoft.com/office/drawing/2014/main" id="{A6917752-497F-7141-D05F-3B6B35CDD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16" t="5974" r="17182"/>
          <a:stretch/>
        </p:blipFill>
        <p:spPr>
          <a:xfrm>
            <a:off x="330761" y="1027696"/>
            <a:ext cx="3284106" cy="433077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A9DC1D8-D89D-9953-3B01-E0541770F782}"/>
              </a:ext>
            </a:extLst>
          </p:cNvPr>
          <p:cNvGrpSpPr/>
          <p:nvPr/>
        </p:nvGrpSpPr>
        <p:grpSpPr>
          <a:xfrm>
            <a:off x="330761" y="5515011"/>
            <a:ext cx="4077105" cy="696875"/>
            <a:chOff x="7464700" y="1832995"/>
            <a:chExt cx="4077105" cy="69687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E9435B-EA89-1B97-3331-ADB4CB789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4700" y="1836288"/>
              <a:ext cx="182560" cy="16043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F46BDC-078C-46DA-8A2B-BB36CB784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4992" y="2077609"/>
              <a:ext cx="152268" cy="1470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EB85B52-1DAD-226E-2393-E83CB75B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98861" y="2321058"/>
              <a:ext cx="195022" cy="142314"/>
            </a:xfrm>
            <a:prstGeom prst="rect">
              <a:avLst/>
            </a:prstGeom>
          </p:spPr>
        </p:pic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25D2635F-0263-7507-6C96-4E913724043C}"/>
                </a:ext>
              </a:extLst>
            </p:cNvPr>
            <p:cNvSpPr txBox="1">
              <a:spLocks/>
            </p:cNvSpPr>
            <p:nvPr/>
          </p:nvSpPr>
          <p:spPr>
            <a:xfrm>
              <a:off x="7586298" y="1832995"/>
              <a:ext cx="3941231" cy="255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/>
                <a:t>Predicted landmarks from the Estimation stage</a:t>
              </a:r>
            </a:p>
          </p:txBody>
        </p:sp>
        <p:sp>
          <p:nvSpPr>
            <p:cNvPr id="23" name="Title 6">
              <a:extLst>
                <a:ext uri="{FF2B5EF4-FFF2-40B4-BE49-F238E27FC236}">
                  <a16:creationId xmlns:a16="http://schemas.microsoft.com/office/drawing/2014/main" id="{8848561B-09C9-4384-26B5-80D8CD53ED5E}"/>
                </a:ext>
              </a:extLst>
            </p:cNvPr>
            <p:cNvSpPr txBox="1">
              <a:spLocks/>
            </p:cNvSpPr>
            <p:nvPr/>
          </p:nvSpPr>
          <p:spPr>
            <a:xfrm>
              <a:off x="7586298" y="2042148"/>
              <a:ext cx="3941231" cy="255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/>
                <a:t>Ground truth landmarks</a:t>
              </a:r>
            </a:p>
          </p:txBody>
        </p:sp>
        <p:sp>
          <p:nvSpPr>
            <p:cNvPr id="24" name="Title 6">
              <a:extLst>
                <a:ext uri="{FF2B5EF4-FFF2-40B4-BE49-F238E27FC236}">
                  <a16:creationId xmlns:a16="http://schemas.microsoft.com/office/drawing/2014/main" id="{76CDF8F0-12CC-C3A3-A67E-D1FD614AB392}"/>
                </a:ext>
              </a:extLst>
            </p:cNvPr>
            <p:cNvSpPr txBox="1">
              <a:spLocks/>
            </p:cNvSpPr>
            <p:nvPr/>
          </p:nvSpPr>
          <p:spPr>
            <a:xfrm>
              <a:off x="7600574" y="2274281"/>
              <a:ext cx="3941231" cy="255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/>
                <a:t>Points within the radius </a:t>
              </a:r>
            </a:p>
          </p:txBody>
        </p:sp>
      </p:grpSp>
      <p:sp>
        <p:nvSpPr>
          <p:cNvPr id="28" name="Title 6">
            <a:extLst>
              <a:ext uri="{FF2B5EF4-FFF2-40B4-BE49-F238E27FC236}">
                <a16:creationId xmlns:a16="http://schemas.microsoft.com/office/drawing/2014/main" id="{37F00A2E-5FAF-27E4-76B4-509C2E0120A4}"/>
              </a:ext>
            </a:extLst>
          </p:cNvPr>
          <p:cNvSpPr txBox="1">
            <a:spLocks/>
          </p:cNvSpPr>
          <p:nvPr/>
        </p:nvSpPr>
        <p:spPr>
          <a:xfrm>
            <a:off x="9872294" y="3279663"/>
            <a:ext cx="1701732" cy="520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(200, 50, 500, 3)</a:t>
            </a:r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4402F3F3-24EF-EC2A-DD83-F0FE6C3DE986}"/>
              </a:ext>
            </a:extLst>
          </p:cNvPr>
          <p:cNvSpPr txBox="1">
            <a:spLocks/>
          </p:cNvSpPr>
          <p:nvPr/>
        </p:nvSpPr>
        <p:spPr>
          <a:xfrm>
            <a:off x="7499255" y="1816680"/>
            <a:ext cx="4392116" cy="838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each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small point cloud</a:t>
            </a:r>
            <a:r>
              <a:rPr lang="en-US" sz="1600" dirty="0"/>
              <a:t>, the </a:t>
            </a:r>
            <a:r>
              <a:rPr lang="en-US" sz="1600" dirty="0">
                <a:solidFill>
                  <a:srgbClr val="00B050"/>
                </a:solidFill>
              </a:rPr>
              <a:t>ground truth landmark</a:t>
            </a:r>
            <a:r>
              <a:rPr lang="en-US" sz="1600" dirty="0"/>
              <a:t> is located somewhere in it. </a:t>
            </a:r>
          </a:p>
        </p:txBody>
      </p:sp>
      <p:sp>
        <p:nvSpPr>
          <p:cNvPr id="34" name="Title 6">
            <a:extLst>
              <a:ext uri="{FF2B5EF4-FFF2-40B4-BE49-F238E27FC236}">
                <a16:creationId xmlns:a16="http://schemas.microsoft.com/office/drawing/2014/main" id="{5986AB6D-1065-4BC3-27B5-AB5D063A2F79}"/>
              </a:ext>
            </a:extLst>
          </p:cNvPr>
          <p:cNvSpPr txBox="1">
            <a:spLocks/>
          </p:cNvSpPr>
          <p:nvPr/>
        </p:nvSpPr>
        <p:spPr>
          <a:xfrm>
            <a:off x="9870715" y="3608778"/>
            <a:ext cx="1701732" cy="520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Only in the case where we look at point clouds!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8FC4E3-AD6A-2F1E-2A00-3E5DEAC48FB4}"/>
              </a:ext>
            </a:extLst>
          </p:cNvPr>
          <p:cNvCxnSpPr>
            <a:cxnSpLocks/>
            <a:stCxn id="34" idx="1"/>
            <a:endCxn id="8" idx="0"/>
          </p:cNvCxnSpPr>
          <p:nvPr/>
        </p:nvCxnSpPr>
        <p:spPr>
          <a:xfrm flipH="1">
            <a:off x="7677696" y="3868886"/>
            <a:ext cx="2193019" cy="1194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itle 6">
            <a:extLst>
              <a:ext uri="{FF2B5EF4-FFF2-40B4-BE49-F238E27FC236}">
                <a16:creationId xmlns:a16="http://schemas.microsoft.com/office/drawing/2014/main" id="{E90B5664-01BB-FFD7-A0A9-AB9A30F83AF8}"/>
              </a:ext>
            </a:extLst>
          </p:cNvPr>
          <p:cNvSpPr txBox="1">
            <a:spLocks/>
          </p:cNvSpPr>
          <p:nvPr/>
        </p:nvSpPr>
        <p:spPr>
          <a:xfrm rot="19856611">
            <a:off x="7403392" y="4206256"/>
            <a:ext cx="2679765" cy="299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50" dirty="0"/>
              <a:t>Can be viewed as and image!</a:t>
            </a:r>
          </a:p>
        </p:txBody>
      </p:sp>
    </p:spTree>
    <p:extLst>
      <p:ext uri="{BB962C8B-B14F-4D97-AF65-F5344CB8AC3E}">
        <p14:creationId xmlns:p14="http://schemas.microsoft.com/office/powerpoint/2010/main" val="271318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BCD2-40AF-DBCB-7F20-72097AA8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Refinement Model 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67AA1-33DB-B7C0-FC3F-BB8BD9A18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45" y="4688696"/>
            <a:ext cx="1561124" cy="1593422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4A58E05-E510-8D56-40AC-0E58E1229862}"/>
              </a:ext>
            </a:extLst>
          </p:cNvPr>
          <p:cNvSpPr txBox="1"/>
          <p:nvPr/>
        </p:nvSpPr>
        <p:spPr>
          <a:xfrm>
            <a:off x="7755446" y="1443841"/>
            <a:ext cx="45938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INPUT: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array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(#point clouds, #points, features per point)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OUTPUT: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(50, 3)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LOSS FUNCTION 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BATCH  SIZE 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LEARNING RATE (LR) 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0.001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CALLBACKS: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EARLY STOPPING PATIENCE 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REDUCE LR ON PLATEU FACTOR 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NUM. PARAMETERS : 33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millions (125 MB)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9FF7D-B492-E9AA-2FF3-147F81E1B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469" y="4523200"/>
            <a:ext cx="5951977" cy="1662741"/>
          </a:xfrm>
          <a:prstGeom prst="rect">
            <a:avLst/>
          </a:prstGeom>
        </p:spPr>
      </p:pic>
      <p:pic>
        <p:nvPicPr>
          <p:cNvPr id="14" name="Picture 13" descr="A colorful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400FEF5A-1256-7F52-AAE4-DD34C8AF2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297" y="5520765"/>
            <a:ext cx="3697945" cy="6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D3D97-D981-2359-CB9C-AC3E286EC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45" y="1200709"/>
            <a:ext cx="7559095" cy="302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86FB-BB29-E40C-8E00-1519E178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9589A0-E0A3-0565-96FC-ECE920BE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523" y="5276624"/>
            <a:ext cx="2476865" cy="774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B0BFCD-B789-6C29-0138-2C2968BC1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82"/>
          <a:stretch/>
        </p:blipFill>
        <p:spPr>
          <a:xfrm>
            <a:off x="242346" y="1310410"/>
            <a:ext cx="11745341" cy="30452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672B4DF-F1CE-A63B-C4B7-A8A19541A92F}"/>
              </a:ext>
            </a:extLst>
          </p:cNvPr>
          <p:cNvSpPr txBox="1">
            <a:spLocks/>
          </p:cNvSpPr>
          <p:nvPr/>
        </p:nvSpPr>
        <p:spPr>
          <a:xfrm>
            <a:off x="946827" y="4277385"/>
            <a:ext cx="1293453" cy="7819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</a:p>
          <a:p>
            <a:pPr algn="ctr"/>
            <a:r>
              <a:rPr lang="en-US" sz="1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Morton code sorting)</a:t>
            </a:r>
            <a:endParaRPr lang="en-US" sz="1400" b="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1927A61-1CDB-5DB0-3B5E-B173F8DC8EB9}"/>
              </a:ext>
            </a:extLst>
          </p:cNvPr>
          <p:cNvSpPr txBox="1">
            <a:spLocks/>
          </p:cNvSpPr>
          <p:nvPr/>
        </p:nvSpPr>
        <p:spPr>
          <a:xfrm>
            <a:off x="2301172" y="4277385"/>
            <a:ext cx="1118193" cy="12925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</a:p>
          <a:p>
            <a:pPr algn="ctr"/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(Sorting based on the</a:t>
            </a:r>
          </a:p>
          <a:p>
            <a:pPr algn="ctr"/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of the reference</a:t>
            </a:r>
          </a:p>
          <a:p>
            <a:pPr algn="ctr"/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DAEEE09-D75A-81E0-6986-E8C26F9AD6F4}"/>
              </a:ext>
            </a:extLst>
          </p:cNvPr>
          <p:cNvSpPr txBox="1">
            <a:spLocks/>
          </p:cNvSpPr>
          <p:nvPr/>
        </p:nvSpPr>
        <p:spPr>
          <a:xfrm>
            <a:off x="3358338" y="4284735"/>
            <a:ext cx="1118193" cy="14988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</a:p>
          <a:p>
            <a:pPr algn="ctr"/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(Sorting based on a</a:t>
            </a:r>
          </a:p>
          <a:p>
            <a:pPr algn="ctr"/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above the</a:t>
            </a:r>
          </a:p>
          <a:p>
            <a:pPr algn="ctr"/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forehead)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68C1E7B-0D2D-13FD-B884-D648065C07D0}"/>
              </a:ext>
            </a:extLst>
          </p:cNvPr>
          <p:cNvSpPr txBox="1">
            <a:spLocks/>
          </p:cNvSpPr>
          <p:nvPr/>
        </p:nvSpPr>
        <p:spPr>
          <a:xfrm>
            <a:off x="4531297" y="4284735"/>
            <a:ext cx="1207989" cy="5694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Vector Normals</a:t>
            </a:r>
            <a:endParaRPr lang="en-US" sz="1300" b="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6DF60A8-B530-3C30-A8FE-88C96EF34056}"/>
              </a:ext>
            </a:extLst>
          </p:cNvPr>
          <p:cNvSpPr txBox="1">
            <a:spLocks/>
          </p:cNvSpPr>
          <p:nvPr/>
        </p:nvSpPr>
        <p:spPr>
          <a:xfrm>
            <a:off x="5671054" y="4277385"/>
            <a:ext cx="1305472" cy="7746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  <a:p>
            <a:pPr algn="ctr"/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Rigid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F437DCE-08B8-CEE6-0BEE-FA2A20CF08F5}"/>
              </a:ext>
            </a:extLst>
          </p:cNvPr>
          <p:cNvSpPr txBox="1">
            <a:spLocks/>
          </p:cNvSpPr>
          <p:nvPr/>
        </p:nvSpPr>
        <p:spPr>
          <a:xfrm>
            <a:off x="6865577" y="4271829"/>
            <a:ext cx="1305472" cy="7746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  <a:p>
            <a:pPr algn="ctr"/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Non-rigid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BF85D80-3DDD-A47F-5772-44EBED93DE80}"/>
              </a:ext>
            </a:extLst>
          </p:cNvPr>
          <p:cNvSpPr txBox="1">
            <a:spLocks/>
          </p:cNvSpPr>
          <p:nvPr/>
        </p:nvSpPr>
        <p:spPr>
          <a:xfrm>
            <a:off x="8044662" y="4271829"/>
            <a:ext cx="1305472" cy="7746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Re-sample</a:t>
            </a:r>
          </a:p>
          <a:p>
            <a:pPr algn="ctr"/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10,000 vertices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19B343-69C3-190B-32EE-B054E104E9C2}"/>
              </a:ext>
            </a:extLst>
          </p:cNvPr>
          <p:cNvSpPr txBox="1">
            <a:spLocks/>
          </p:cNvSpPr>
          <p:nvPr/>
        </p:nvSpPr>
        <p:spPr>
          <a:xfrm>
            <a:off x="9223747" y="4271829"/>
            <a:ext cx="1305472" cy="7746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Re-sample</a:t>
            </a:r>
          </a:p>
          <a:p>
            <a:pPr algn="ctr"/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20,000 vertices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80D83C0-60BE-AC66-D1DB-2A1263B4879A}"/>
              </a:ext>
            </a:extLst>
          </p:cNvPr>
          <p:cNvSpPr txBox="1">
            <a:spLocks/>
          </p:cNvSpPr>
          <p:nvPr/>
        </p:nvSpPr>
        <p:spPr>
          <a:xfrm>
            <a:off x="10402832" y="4271829"/>
            <a:ext cx="1305472" cy="7746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Re-sample</a:t>
            </a:r>
          </a:p>
          <a:p>
            <a:pPr algn="ctr"/>
            <a:r>
              <a:rPr lang="en-US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30,000 vertices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06DE42-B43A-3098-27E1-BD0ABC5A4EE0}"/>
              </a:ext>
            </a:extLst>
          </p:cNvPr>
          <p:cNvSpPr/>
          <p:nvPr/>
        </p:nvSpPr>
        <p:spPr>
          <a:xfrm>
            <a:off x="2956560" y="2109216"/>
            <a:ext cx="336418" cy="21626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435AA5-38B7-BC59-4DCB-EB1BCF2344C1}"/>
              </a:ext>
            </a:extLst>
          </p:cNvPr>
          <p:cNvSpPr/>
          <p:nvPr/>
        </p:nvSpPr>
        <p:spPr>
          <a:xfrm>
            <a:off x="7210560" y="2164080"/>
            <a:ext cx="336418" cy="21117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CF1D76-360F-4959-CB4B-C6A4D914730D}"/>
                  </a:ext>
                </a:extLst>
              </p:cNvPr>
              <p:cNvSpPr txBox="1"/>
              <p:nvPr/>
            </p:nvSpPr>
            <p:spPr>
              <a:xfrm>
                <a:off x="63362" y="5790930"/>
                <a:ext cx="9160385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Euclidean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𝑃𝑟𝑒𝑑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𝑃𝑟𝑒𝑑𝑖𝑐𝑡𝑒𝑑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𝑃𝑟𝑒𝑑𝑖𝑐𝑡𝑒𝑑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CF1D76-360F-4959-CB4B-C6A4D9147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2" y="5790930"/>
                <a:ext cx="9160385" cy="427746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6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86FB-BB29-E40C-8E00-1519E178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 </a:t>
            </a:r>
          </a:p>
        </p:txBody>
      </p:sp>
      <p:pic>
        <p:nvPicPr>
          <p:cNvPr id="6" name="Picture 5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96E5AB86-17C7-2892-51EB-3F34BD7E5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7" y="1022115"/>
            <a:ext cx="10813105" cy="5312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866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50E4BA-D669-61C3-850D-213B94E4A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46" y="184206"/>
            <a:ext cx="11441391" cy="487853"/>
          </a:xfrm>
        </p:spPr>
        <p:txBody>
          <a:bodyPr/>
          <a:lstStyle/>
          <a:p>
            <a:r>
              <a:rPr lang="en-US" dirty="0"/>
              <a:t>Conclusions and Future works</a:t>
            </a:r>
          </a:p>
        </p:txBody>
      </p:sp>
      <p:pic>
        <p:nvPicPr>
          <p:cNvPr id="5" name="Picture 4" descr="A person's head with many points&#10;&#10;Description automatically generated">
            <a:extLst>
              <a:ext uri="{FF2B5EF4-FFF2-40B4-BE49-F238E27FC236}">
                <a16:creationId xmlns:a16="http://schemas.microsoft.com/office/drawing/2014/main" id="{32EDA0A4-B372-666C-ABFF-3C4A47350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3"/>
          <a:stretch/>
        </p:blipFill>
        <p:spPr>
          <a:xfrm>
            <a:off x="6541268" y="2374867"/>
            <a:ext cx="4363994" cy="4298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5E0C6-4050-79E7-10CF-1F69A257F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4" y="1317055"/>
            <a:ext cx="4275789" cy="327168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AE9D65-34C8-F5EC-DAD6-BB25DC7A0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559639"/>
              </p:ext>
            </p:extLst>
          </p:nvPr>
        </p:nvGraphicFramePr>
        <p:xfrm>
          <a:off x="5112152" y="1317055"/>
          <a:ext cx="6451600" cy="101600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4499206">
                  <a:extLst>
                    <a:ext uri="{9D8B030D-6E8A-4147-A177-3AD203B41FA5}">
                      <a16:colId xmlns:a16="http://schemas.microsoft.com/office/drawing/2014/main" val="559231664"/>
                    </a:ext>
                  </a:extLst>
                </a:gridCol>
                <a:gridCol w="1952394">
                  <a:extLst>
                    <a:ext uri="{9D8B030D-6E8A-4147-A177-3AD203B41FA5}">
                      <a16:colId xmlns:a16="http://schemas.microsoft.com/office/drawing/2014/main" val="393571091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Best Model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Adjusted MED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24702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Baseline – sorting based on origin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100" kern="100" dirty="0">
                          <a:effectLst/>
                        </a:rPr>
                        <a:t>(EsTi + Refined Model) 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sng" kern="100" dirty="0">
                          <a:effectLst/>
                        </a:rPr>
                        <a:t>3.54mm</a:t>
                      </a:r>
                      <a:endParaRPr lang="en-US" sz="1400" b="1" kern="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7304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DFFDA872-E3D9-CDC6-2941-42A4BCC28346}"/>
              </a:ext>
            </a:extLst>
          </p:cNvPr>
          <p:cNvSpPr txBox="1">
            <a:spLocks/>
          </p:cNvSpPr>
          <p:nvPr/>
        </p:nvSpPr>
        <p:spPr>
          <a:xfrm>
            <a:off x="242346" y="4826037"/>
            <a:ext cx="6207615" cy="156164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Future works: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More effective registration and cropping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Consider RGB values (texture) as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Graph Convolutional Neural Networks (GCNNs)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Test on other datasets for comparability such as BU-3DFE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6BBC18-9FB4-867A-69C7-3FD6958C6AA3}"/>
              </a:ext>
            </a:extLst>
          </p:cNvPr>
          <p:cNvGrpSpPr/>
          <p:nvPr/>
        </p:nvGrpSpPr>
        <p:grpSpPr>
          <a:xfrm>
            <a:off x="10377586" y="6209667"/>
            <a:ext cx="1814415" cy="464742"/>
            <a:chOff x="7464700" y="1832995"/>
            <a:chExt cx="1814415" cy="4647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4703F8-D5C7-9F70-47C2-B1EBC33C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700" y="1836288"/>
              <a:ext cx="182560" cy="1604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8F2D9A-A8E1-95FB-86DC-6E6A96E6B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4992" y="2077609"/>
              <a:ext cx="152268" cy="147017"/>
            </a:xfrm>
            <a:prstGeom prst="rect">
              <a:avLst/>
            </a:prstGeom>
          </p:spPr>
        </p:pic>
        <p:sp>
          <p:nvSpPr>
            <p:cNvPr id="13" name="Title 6">
              <a:extLst>
                <a:ext uri="{FF2B5EF4-FFF2-40B4-BE49-F238E27FC236}">
                  <a16:creationId xmlns:a16="http://schemas.microsoft.com/office/drawing/2014/main" id="{20C091C3-9BA3-DE0D-4D5F-898C92118775}"/>
                </a:ext>
              </a:extLst>
            </p:cNvPr>
            <p:cNvSpPr txBox="1">
              <a:spLocks/>
            </p:cNvSpPr>
            <p:nvPr/>
          </p:nvSpPr>
          <p:spPr>
            <a:xfrm>
              <a:off x="7586299" y="1832995"/>
              <a:ext cx="1692816" cy="255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/>
                <a:t>Predicted landmarks</a:t>
              </a:r>
            </a:p>
          </p:txBody>
        </p:sp>
        <p:sp>
          <p:nvSpPr>
            <p:cNvPr id="14" name="Title 6">
              <a:extLst>
                <a:ext uri="{FF2B5EF4-FFF2-40B4-BE49-F238E27FC236}">
                  <a16:creationId xmlns:a16="http://schemas.microsoft.com/office/drawing/2014/main" id="{5E83D2B3-8040-BAB2-C2FD-76C7D84B34BD}"/>
                </a:ext>
              </a:extLst>
            </p:cNvPr>
            <p:cNvSpPr txBox="1">
              <a:spLocks/>
            </p:cNvSpPr>
            <p:nvPr/>
          </p:nvSpPr>
          <p:spPr>
            <a:xfrm>
              <a:off x="7586299" y="2042148"/>
              <a:ext cx="1692816" cy="255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/>
                <a:t>Ground truth landmarks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62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E914-0C87-6EDA-A674-5F865F00FFA8}"/>
              </a:ext>
            </a:extLst>
          </p:cNvPr>
          <p:cNvSpPr txBox="1">
            <a:spLocks/>
          </p:cNvSpPr>
          <p:nvPr/>
        </p:nvSpPr>
        <p:spPr>
          <a:xfrm>
            <a:off x="4255437" y="3263518"/>
            <a:ext cx="3201958" cy="82983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4400" dirty="0"/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DBCA2-6282-CCFB-5B24-287C40F4E35B}"/>
              </a:ext>
            </a:extLst>
          </p:cNvPr>
          <p:cNvSpPr txBox="1"/>
          <p:nvPr/>
        </p:nvSpPr>
        <p:spPr>
          <a:xfrm>
            <a:off x="2808416" y="4216328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dirty="0">
                <a:effectLst/>
                <a:latin typeface="Segoe UI Emoj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  <a:sym typeface="Segoe UI Emoji" panose="020B0502040204020203" pitchFamily="34" charset="0"/>
              </a:rPr>
              <a:t>🙏</a:t>
            </a:r>
            <a:endParaRPr lang="en-US" sz="8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924DDB-289B-74EE-AEA7-166DA8097ACC}"/>
              </a:ext>
            </a:extLst>
          </p:cNvPr>
          <p:cNvGrpSpPr/>
          <p:nvPr/>
        </p:nvGrpSpPr>
        <p:grpSpPr>
          <a:xfrm>
            <a:off x="2788096" y="563656"/>
            <a:ext cx="8042464" cy="2580448"/>
            <a:chOff x="2930336" y="1081080"/>
            <a:chExt cx="8042464" cy="25804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A919E9-20C7-68F1-706F-D25A2E4EFCF6}"/>
                </a:ext>
              </a:extLst>
            </p:cNvPr>
            <p:cNvSpPr txBox="1"/>
            <p:nvPr/>
          </p:nvSpPr>
          <p:spPr>
            <a:xfrm>
              <a:off x="4876800" y="1799480"/>
              <a:ext cx="6096000" cy="1862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500" dirty="0">
                  <a:effectLst/>
                  <a:latin typeface="Segoe UI Emoji" panose="020B0502040204020203" pitchFamily="34" charset="0"/>
                  <a:ea typeface="DengXian" panose="02010600030101010101" pitchFamily="2" charset="-122"/>
                  <a:cs typeface="Arial" panose="020B0604020202020204" pitchFamily="34" charset="0"/>
                  <a:sym typeface="Segoe UI Emoji" panose="020B0502040204020203" pitchFamily="34" charset="0"/>
                </a:rPr>
                <a:t>🧑</a:t>
              </a:r>
              <a:endParaRPr lang="en-US" sz="1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BB9015-4BB4-1B35-D54F-571D5E6CCA7C}"/>
                </a:ext>
              </a:extLst>
            </p:cNvPr>
            <p:cNvSpPr txBox="1"/>
            <p:nvPr/>
          </p:nvSpPr>
          <p:spPr>
            <a:xfrm>
              <a:off x="2930336" y="1081080"/>
              <a:ext cx="6096000" cy="1862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500" dirty="0">
                  <a:effectLst/>
                  <a:latin typeface="Segoe UI Emoji" panose="020B0502040204020203" pitchFamily="34" charset="0"/>
                  <a:ea typeface="DengXian" panose="02010600030101010101" pitchFamily="2" charset="-122"/>
                  <a:cs typeface="Arial" panose="020B0604020202020204" pitchFamily="34" charset="0"/>
                  <a:sym typeface="Segoe UI Emoji" panose="020B0502040204020203" pitchFamily="34" charset="0"/>
                </a:rPr>
                <a:t>🎓</a:t>
              </a:r>
              <a:endParaRPr lang="en-US" sz="1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25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2004-B322-293D-B06D-BBE58681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10" y="199674"/>
            <a:ext cx="11441391" cy="532162"/>
          </a:xfrm>
        </p:spPr>
        <p:txBody>
          <a:bodyPr/>
          <a:lstStyle/>
          <a:p>
            <a:r>
              <a:rPr lang="en-US" sz="2400" dirty="0"/>
              <a:t>Objective</a:t>
            </a:r>
            <a:r>
              <a:rPr lang="en-US" dirty="0"/>
              <a:t> of the Thesis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E2E7BC-5B95-4B99-C9D2-1DB786026078}"/>
              </a:ext>
            </a:extLst>
          </p:cNvPr>
          <p:cNvSpPr txBox="1">
            <a:spLocks/>
          </p:cNvSpPr>
          <p:nvPr/>
        </p:nvSpPr>
        <p:spPr>
          <a:xfrm>
            <a:off x="1031429" y="1343830"/>
            <a:ext cx="9341925" cy="11012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rgbClr val="1E1E1E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600" i="1" dirty="0">
                <a:solidFill>
                  <a:schemeClr val="bg1"/>
                </a:solidFill>
              </a:rPr>
              <a:t>“To develop a supervised Deep learning model to localize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50 anatomical landmarks </a:t>
            </a:r>
            <a:r>
              <a:rPr lang="en-US" sz="1600" i="1" dirty="0">
                <a:solidFill>
                  <a:schemeClr val="bg1"/>
                </a:solidFill>
              </a:rPr>
              <a:t>on 3D facial models acquired through stereophotogrammetry imaging system”</a:t>
            </a:r>
          </a:p>
        </p:txBody>
      </p:sp>
      <p:pic>
        <p:nvPicPr>
          <p:cNvPr id="13" name="Picture 12" descr="A white head with blue dots&#10;&#10;Description automatically generated">
            <a:extLst>
              <a:ext uri="{FF2B5EF4-FFF2-40B4-BE49-F238E27FC236}">
                <a16:creationId xmlns:a16="http://schemas.microsoft.com/office/drawing/2014/main" id="{8AB23EFF-99F5-B1DF-6544-DC370875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53" y="2306210"/>
            <a:ext cx="4611329" cy="350461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4AD3894-0E36-99C5-EC7F-19DF9DD25D69}"/>
              </a:ext>
            </a:extLst>
          </p:cNvPr>
          <p:cNvSpPr txBox="1">
            <a:spLocks/>
          </p:cNvSpPr>
          <p:nvPr/>
        </p:nvSpPr>
        <p:spPr>
          <a:xfrm>
            <a:off x="5987205" y="2306210"/>
            <a:ext cx="5554269" cy="3657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rgbClr val="1E1E1E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Why is it usefull?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3D anthropometric analysis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Early diagnoses of different pathologies, such as Marfan and Aicardi syndrome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Study facial changes from treatments like orthognathic surgery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Plastic surgery planning and evaluation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Facial asymmetry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Normal or abnormal growth patterns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Enhance the precision of superimposing two faces</a:t>
            </a:r>
          </a:p>
        </p:txBody>
      </p:sp>
    </p:spTree>
    <p:extLst>
      <p:ext uri="{BB962C8B-B14F-4D97-AF65-F5344CB8AC3E}">
        <p14:creationId xmlns:p14="http://schemas.microsoft.com/office/powerpoint/2010/main" val="2393029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E914-0C87-6EDA-A674-5F865F00FFA8}"/>
              </a:ext>
            </a:extLst>
          </p:cNvPr>
          <p:cNvSpPr txBox="1">
            <a:spLocks/>
          </p:cNvSpPr>
          <p:nvPr/>
        </p:nvSpPr>
        <p:spPr>
          <a:xfrm>
            <a:off x="4367197" y="3878826"/>
            <a:ext cx="3201958" cy="82983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4400" dirty="0"/>
              <a:t>APPENDIX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74737E9-3AF4-ABDB-BD9E-714FBFC12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7787" y="2306869"/>
            <a:ext cx="1560779" cy="140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E68F-B5D7-604C-BD4E-F97157A1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14" y="203552"/>
            <a:ext cx="11441391" cy="597104"/>
          </a:xfrm>
        </p:spPr>
        <p:txBody>
          <a:bodyPr/>
          <a:lstStyle/>
          <a:p>
            <a:r>
              <a:rPr lang="en-GB" dirty="0"/>
              <a:t>State of the Art (Deep learning) </a:t>
            </a:r>
          </a:p>
        </p:txBody>
      </p:sp>
      <p:pic>
        <p:nvPicPr>
          <p:cNvPr id="4" name="Content Placeholder 6" descr="A close-up of a paper&#10;&#10;Description automatically generated">
            <a:extLst>
              <a:ext uri="{FF2B5EF4-FFF2-40B4-BE49-F238E27FC236}">
                <a16:creationId xmlns:a16="http://schemas.microsoft.com/office/drawing/2014/main" id="{1D8ADBA1-7239-5047-9D8E-8DD08F635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" b="8802"/>
          <a:stretch/>
        </p:blipFill>
        <p:spPr>
          <a:xfrm>
            <a:off x="320055" y="1205196"/>
            <a:ext cx="6338699" cy="1590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8A6542-ED03-BE4C-BF16-4178B1313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55" y="2927889"/>
            <a:ext cx="5339449" cy="315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124A0E-2E9B-6B44-8D67-E5303019A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45" y="1832818"/>
            <a:ext cx="5381088" cy="3974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0079F-873F-4041-ACBB-5119A4E62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14" y="1205196"/>
            <a:ext cx="548640" cy="3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73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E68F-B5D7-604C-BD4E-F97157A1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14" y="203552"/>
            <a:ext cx="11441391" cy="597104"/>
          </a:xfrm>
        </p:spPr>
        <p:txBody>
          <a:bodyPr/>
          <a:lstStyle/>
          <a:p>
            <a:r>
              <a:rPr lang="en-GB" dirty="0"/>
              <a:t>State of the Art (Deep learning) </a:t>
            </a:r>
          </a:p>
        </p:txBody>
      </p:sp>
      <p:pic>
        <p:nvPicPr>
          <p:cNvPr id="8" name="Picture 7" descr="A close-up of a business card&#10;&#10;Description automatically generated">
            <a:extLst>
              <a:ext uri="{FF2B5EF4-FFF2-40B4-BE49-F238E27FC236}">
                <a16:creationId xmlns:a16="http://schemas.microsoft.com/office/drawing/2014/main" id="{35CE4077-1E44-ED4D-8C6B-75538B8B9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42" y="1244792"/>
            <a:ext cx="6358993" cy="2067603"/>
          </a:xfrm>
          <a:prstGeom prst="rect">
            <a:avLst/>
          </a:prstGeom>
        </p:spPr>
      </p:pic>
      <p:pic>
        <p:nvPicPr>
          <p:cNvPr id="12" name="Picture 11" descr="A diagram of a face&#10;&#10;Description automatically generated">
            <a:extLst>
              <a:ext uri="{FF2B5EF4-FFF2-40B4-BE49-F238E27FC236}">
                <a16:creationId xmlns:a16="http://schemas.microsoft.com/office/drawing/2014/main" id="{56C541AB-1222-F044-A398-FDEA150AD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76"/>
          <a:stretch/>
        </p:blipFill>
        <p:spPr>
          <a:xfrm>
            <a:off x="863653" y="3195791"/>
            <a:ext cx="10218429" cy="2852650"/>
          </a:xfrm>
          <a:prstGeom prst="rect">
            <a:avLst/>
          </a:prstGeom>
        </p:spPr>
      </p:pic>
      <p:pic>
        <p:nvPicPr>
          <p:cNvPr id="16" name="Picture 15" descr="A person's face with a blue mask&#10;&#10;Description automatically generated">
            <a:extLst>
              <a:ext uri="{FF2B5EF4-FFF2-40B4-BE49-F238E27FC236}">
                <a16:creationId xmlns:a16="http://schemas.microsoft.com/office/drawing/2014/main" id="{CD4C9BD7-8D1D-FE4B-82BC-CD602586A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535" y="1146172"/>
            <a:ext cx="5012436" cy="20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74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F599F7-8437-1045-8DC4-412377C674F3}"/>
              </a:ext>
            </a:extLst>
          </p:cNvPr>
          <p:cNvSpPr txBox="1">
            <a:spLocks/>
          </p:cNvSpPr>
          <p:nvPr/>
        </p:nvSpPr>
        <p:spPr>
          <a:xfrm>
            <a:off x="145714" y="203552"/>
            <a:ext cx="11441391" cy="5971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State of the Art (Machine learning)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720DB-1E3A-3C45-9638-3B28D343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71" y="2613218"/>
            <a:ext cx="5764284" cy="4015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D3399-F504-0841-A69B-56CE273D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71" y="1204253"/>
            <a:ext cx="4650657" cy="3111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0E188-F6D3-5948-A05B-0F0F8F388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172525"/>
            <a:ext cx="5923084" cy="137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CFD9A-9024-B6D6-B16E-2667BFFAC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409" y="4481250"/>
            <a:ext cx="4194736" cy="23449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589EB6-227F-3025-C194-46E82B5D3FF9}"/>
              </a:ext>
            </a:extLst>
          </p:cNvPr>
          <p:cNvSpPr txBox="1">
            <a:spLocks/>
          </p:cNvSpPr>
          <p:nvPr/>
        </p:nvSpPr>
        <p:spPr>
          <a:xfrm>
            <a:off x="10505275" y="5495875"/>
            <a:ext cx="1420025" cy="3157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1800" b="0" dirty="0">
                <a:solidFill>
                  <a:srgbClr val="2F44A1"/>
                </a:solidFill>
                <a:sym typeface="Wingdings" panose="05000000000000000000" pitchFamily="2" charset="2"/>
              </a:rPr>
              <a:t>~5mm error</a:t>
            </a:r>
            <a:endParaRPr lang="en-GB" sz="1800" b="0" dirty="0">
              <a:solidFill>
                <a:srgbClr val="2F44A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23F3E4-D603-B7ED-9548-13EDDC7206C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0061145" y="5653747"/>
            <a:ext cx="444130" cy="0"/>
          </a:xfrm>
          <a:prstGeom prst="straightConnector1">
            <a:avLst/>
          </a:prstGeom>
          <a:ln>
            <a:solidFill>
              <a:srgbClr val="2F44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437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3F281-1857-8574-7677-3095EA5F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sz="2400" dirty="0"/>
              <a:t>Dataset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9EF88C-CBBE-35B0-F96F-EE37F62183E7}"/>
              </a:ext>
            </a:extLst>
          </p:cNvPr>
          <p:cNvGrpSpPr/>
          <p:nvPr/>
        </p:nvGrpSpPr>
        <p:grpSpPr>
          <a:xfrm>
            <a:off x="853752" y="2237115"/>
            <a:ext cx="10218577" cy="1949993"/>
            <a:chOff x="70544" y="2079531"/>
            <a:chExt cx="10218577" cy="1949993"/>
          </a:xfrm>
        </p:grpSpPr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CAAC47B3-32B6-12E1-4913-E9E04936FA98}"/>
                </a:ext>
              </a:extLst>
            </p:cNvPr>
            <p:cNvSpPr txBox="1">
              <a:spLocks/>
            </p:cNvSpPr>
            <p:nvPr/>
          </p:nvSpPr>
          <p:spPr>
            <a:xfrm>
              <a:off x="70544" y="2079531"/>
              <a:ext cx="10218577" cy="19499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Input data	          </a:t>
              </a:r>
              <a:r>
                <a:rPr lang="en-US" sz="2000" dirty="0"/>
                <a:t>(200, N, 3) </a:t>
              </a:r>
              <a:r>
                <a:rPr lang="en-US" sz="1400" dirty="0"/>
                <a:t>(OBJ file)</a:t>
              </a:r>
              <a:r>
                <a:rPr lang="en-US" sz="2400" dirty="0"/>
                <a:t>	</a:t>
              </a:r>
              <a:endParaRPr lang="en-US" sz="2000" dirty="0"/>
            </a:p>
            <a:p>
              <a:pPr lvl="1"/>
              <a:r>
                <a:rPr lang="en-US" sz="2000" dirty="0"/>
                <a:t>Maximum of ~200,000 point (vertexes)</a:t>
              </a:r>
            </a:p>
            <a:p>
              <a:pPr lvl="1"/>
              <a:r>
                <a:rPr lang="en-US" sz="2000" dirty="0"/>
                <a:t>3 value for each point (XYZ coordinates)</a:t>
              </a:r>
            </a:p>
            <a:p>
              <a:pPr lvl="1"/>
              <a:r>
                <a:rPr lang="en-US" sz="2000" dirty="0"/>
                <a:t>3 value for vector normals (</a:t>
              </a:r>
              <a:r>
                <a:rPr lang="en-US" sz="2000" dirty="0" err="1"/>
                <a:t>nx,ny,nz</a:t>
              </a:r>
              <a:r>
                <a:rPr lang="en-US" sz="2000" dirty="0"/>
                <a:t>)</a:t>
              </a:r>
            </a:p>
            <a:p>
              <a:pPr lvl="1"/>
              <a:r>
                <a:rPr lang="en-US" sz="2000" dirty="0"/>
                <a:t>2-3 jpeg images per face </a:t>
              </a:r>
            </a:p>
            <a:p>
              <a:pPr marL="0" indent="0">
                <a:buNone/>
              </a:pPr>
              <a:endParaRPr lang="en-US" sz="24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F905907-7337-13A9-EA38-D3A6E5F0C7A4}"/>
                </a:ext>
              </a:extLst>
            </p:cNvPr>
            <p:cNvCxnSpPr>
              <a:cxnSpLocks/>
            </p:cNvCxnSpPr>
            <p:nvPr/>
          </p:nvCxnSpPr>
          <p:spPr>
            <a:xfrm>
              <a:off x="1584338" y="2302179"/>
              <a:ext cx="8630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0DB8BD-110D-65F7-B63D-3523C24B7510}"/>
              </a:ext>
            </a:extLst>
          </p:cNvPr>
          <p:cNvGrpSpPr/>
          <p:nvPr/>
        </p:nvGrpSpPr>
        <p:grpSpPr>
          <a:xfrm>
            <a:off x="853751" y="4391775"/>
            <a:ext cx="10218577" cy="1763220"/>
            <a:chOff x="-40647" y="3321977"/>
            <a:chExt cx="10218577" cy="1763220"/>
          </a:xfrm>
        </p:grpSpPr>
        <p:sp>
          <p:nvSpPr>
            <p:cNvPr id="8" name="Content Placeholder 8">
              <a:extLst>
                <a:ext uri="{FF2B5EF4-FFF2-40B4-BE49-F238E27FC236}">
                  <a16:creationId xmlns:a16="http://schemas.microsoft.com/office/drawing/2014/main" id="{3A74D189-E81C-00CA-ECA6-A42E44D1354E}"/>
                </a:ext>
              </a:extLst>
            </p:cNvPr>
            <p:cNvSpPr txBox="1">
              <a:spLocks/>
            </p:cNvSpPr>
            <p:nvPr/>
          </p:nvSpPr>
          <p:spPr>
            <a:xfrm>
              <a:off x="-40647" y="3321977"/>
              <a:ext cx="10218577" cy="17632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Target data:		</a:t>
              </a:r>
              <a:r>
                <a:rPr lang="en-US" sz="2000" dirty="0"/>
                <a:t>   (200, 50, 3) </a:t>
              </a:r>
            </a:p>
            <a:p>
              <a:pPr lvl="1"/>
              <a:r>
                <a:rPr lang="en-US" sz="2000" dirty="0"/>
                <a:t>201 facial models</a:t>
              </a:r>
            </a:p>
            <a:p>
              <a:pPr lvl="1"/>
              <a:r>
                <a:rPr lang="en-US" sz="2000" dirty="0"/>
                <a:t>50 landmarks</a:t>
              </a:r>
            </a:p>
            <a:p>
              <a:pPr lvl="1"/>
              <a:r>
                <a:rPr lang="en-US" sz="2000" dirty="0"/>
                <a:t>3 value for each point (XYZ coordinates)</a:t>
              </a:r>
            </a:p>
            <a:p>
              <a:pPr marL="0" indent="0">
                <a:buNone/>
              </a:pPr>
              <a:endParaRPr lang="en-US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81CAB90-92FA-0491-25F4-5FA471BB4C60}"/>
                </a:ext>
              </a:extLst>
            </p:cNvPr>
            <p:cNvCxnSpPr/>
            <p:nvPr/>
          </p:nvCxnSpPr>
          <p:spPr>
            <a:xfrm>
              <a:off x="1667638" y="3545807"/>
              <a:ext cx="11849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A graph of a number of vertices&#10;&#10;Description automatically generated">
            <a:extLst>
              <a:ext uri="{FF2B5EF4-FFF2-40B4-BE49-F238E27FC236}">
                <a16:creationId xmlns:a16="http://schemas.microsoft.com/office/drawing/2014/main" id="{436E0438-DEB9-4339-5853-BAE86E7D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356" y="1641757"/>
            <a:ext cx="5144666" cy="41389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1AA2D9-D184-4183-1B26-2D5811BAB0D5}"/>
              </a:ext>
            </a:extLst>
          </p:cNvPr>
          <p:cNvSpPr txBox="1">
            <a:spLocks/>
          </p:cNvSpPr>
          <p:nvPr/>
        </p:nvSpPr>
        <p:spPr>
          <a:xfrm>
            <a:off x="402978" y="1267417"/>
            <a:ext cx="7134099" cy="654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rgbClr val="1E1E1E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200 stereophotographs with annotated facial landmarks:</a:t>
            </a:r>
          </a:p>
        </p:txBody>
      </p:sp>
    </p:spTree>
    <p:extLst>
      <p:ext uri="{BB962C8B-B14F-4D97-AF65-F5344CB8AC3E}">
        <p14:creationId xmlns:p14="http://schemas.microsoft.com/office/powerpoint/2010/main" val="397191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492130-DDCC-B34D-C39C-9AEFA509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10" y="199674"/>
            <a:ext cx="11441391" cy="532162"/>
          </a:xfrm>
        </p:spPr>
        <p:txBody>
          <a:bodyPr/>
          <a:lstStyle/>
          <a:p>
            <a:r>
              <a:rPr lang="en-US" dirty="0"/>
              <a:t>Iterative Closest point (ICP) registration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17F68-2D98-CFD2-DF08-CA0DCE5B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2594">
            <a:off x="4131782" y="1191020"/>
            <a:ext cx="1748539" cy="2177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8A6DA-A3B2-C8D0-5D36-0055D4C6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06" y="1212616"/>
            <a:ext cx="2333204" cy="1970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95363-61B7-5380-A908-03DC8A36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4823">
            <a:off x="9695531" y="1325922"/>
            <a:ext cx="1989714" cy="1907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C6915-C841-FAC9-B44B-2A1D1267D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39988">
            <a:off x="6939779" y="1249206"/>
            <a:ext cx="1749734" cy="1919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5A9B1-547D-7258-FEA9-A2FF3438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474" y="4075998"/>
            <a:ext cx="1556457" cy="2041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6DD96C-9617-AB09-08C8-04415C6BA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028015" y="3850857"/>
            <a:ext cx="1503336" cy="2262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0EBCB-7AD2-728A-C606-9EA3D90E8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9882" y="4302633"/>
            <a:ext cx="1183964" cy="1818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E7A8EC-4760-3E2C-DA6F-770A209D6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6629" y="3892648"/>
            <a:ext cx="1556457" cy="22011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CFCE1B-7C2C-D0E4-EFC0-54614B89AFF4}"/>
              </a:ext>
            </a:extLst>
          </p:cNvPr>
          <p:cNvCxnSpPr>
            <a:cxnSpLocks/>
          </p:cNvCxnSpPr>
          <p:nvPr/>
        </p:nvCxnSpPr>
        <p:spPr>
          <a:xfrm>
            <a:off x="1964276" y="3285457"/>
            <a:ext cx="0" cy="5857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421953-9411-866E-4E6D-0B781D3B9189}"/>
              </a:ext>
            </a:extLst>
          </p:cNvPr>
          <p:cNvCxnSpPr>
            <a:cxnSpLocks/>
          </p:cNvCxnSpPr>
          <p:nvPr/>
        </p:nvCxnSpPr>
        <p:spPr>
          <a:xfrm>
            <a:off x="4843228" y="3452438"/>
            <a:ext cx="0" cy="5857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18E87A-C9C2-B360-CEC0-5525E1ABD7ED}"/>
              </a:ext>
            </a:extLst>
          </p:cNvPr>
          <p:cNvCxnSpPr>
            <a:cxnSpLocks/>
          </p:cNvCxnSpPr>
          <p:nvPr/>
        </p:nvCxnSpPr>
        <p:spPr>
          <a:xfrm flipH="1">
            <a:off x="7738590" y="3250983"/>
            <a:ext cx="13644" cy="4834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0DBD62-D0C4-7263-456F-E21E7D26C4D3}"/>
              </a:ext>
            </a:extLst>
          </p:cNvPr>
          <p:cNvCxnSpPr>
            <a:cxnSpLocks/>
          </p:cNvCxnSpPr>
          <p:nvPr/>
        </p:nvCxnSpPr>
        <p:spPr>
          <a:xfrm flipH="1">
            <a:off x="10739939" y="3268256"/>
            <a:ext cx="13644" cy="4834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C02E998A-5FC3-0C40-4CEE-3253DDB4F6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0743" y="100902"/>
            <a:ext cx="1497797" cy="63335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723898C-713D-28E9-8008-D2FBE1F4C6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07876" y="358710"/>
            <a:ext cx="200025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95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492130-DDCC-B34D-C39C-9AEFA509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10" y="199674"/>
            <a:ext cx="11441391" cy="532162"/>
          </a:xfrm>
        </p:spPr>
        <p:txBody>
          <a:bodyPr/>
          <a:lstStyle/>
          <a:p>
            <a:r>
              <a:rPr lang="en-US" dirty="0"/>
              <a:t>Framing (cropping)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FCC93FD-6D39-4B0D-22E3-35C41615C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8967" y="119985"/>
            <a:ext cx="3251430" cy="5839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1F73EF-A2AB-C044-CAF0-CFA534808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81" y="1877014"/>
            <a:ext cx="2202901" cy="3485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FDE1B4-5E52-9CE7-2FCD-6BF9EC308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023" y="1877014"/>
            <a:ext cx="2360766" cy="36375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7DF49D-40FF-E165-C304-6DDFBF3BC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0953" y="1362957"/>
            <a:ext cx="3288939" cy="451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3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492130-DDCC-B34D-C39C-9AEFA509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10" y="199674"/>
            <a:ext cx="11441391" cy="532162"/>
          </a:xfrm>
        </p:spPr>
        <p:txBody>
          <a:bodyPr/>
          <a:lstStyle/>
          <a:p>
            <a:r>
              <a:rPr lang="en-US" dirty="0"/>
              <a:t>Framing (cropping)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FCC93FD-6D39-4B0D-22E3-35C41615C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8967" y="119985"/>
            <a:ext cx="3251430" cy="583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3154E3-3B7A-8D44-3D6A-049CF21A7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84" y="1795991"/>
            <a:ext cx="1875293" cy="2523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EEA1D-8598-33B3-E4B2-C1EC748C3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778" y="1938181"/>
            <a:ext cx="2066077" cy="2833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131435-514D-F9C4-64FC-30D268B05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99170">
            <a:off x="8102151" y="1254771"/>
            <a:ext cx="2998387" cy="339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3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492130-DDCC-B34D-C39C-9AEFA509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10" y="199674"/>
            <a:ext cx="11441391" cy="532162"/>
          </a:xfrm>
        </p:spPr>
        <p:txBody>
          <a:bodyPr/>
          <a:lstStyle/>
          <a:p>
            <a:r>
              <a:rPr lang="en-US" dirty="0"/>
              <a:t>Re-sampling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BB58271-3B12-40B3-D1D2-38035C7C7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70" y="132594"/>
            <a:ext cx="6423872" cy="599242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66096FD2-3338-F40C-2769-DE323F67CE9E}"/>
              </a:ext>
            </a:extLst>
          </p:cNvPr>
          <p:cNvSpPr txBox="1">
            <a:spLocks/>
          </p:cNvSpPr>
          <p:nvPr/>
        </p:nvSpPr>
        <p:spPr>
          <a:xfrm>
            <a:off x="929668" y="1750270"/>
            <a:ext cx="1677177" cy="837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Baseline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(41000)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DBFD61-39F5-F371-5F32-E5A4E711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882" y="2832330"/>
            <a:ext cx="2333006" cy="2749615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96E99706-6F51-9DCC-0F7D-A68695B6CC6F}"/>
              </a:ext>
            </a:extLst>
          </p:cNvPr>
          <p:cNvSpPr txBox="1">
            <a:spLocks/>
          </p:cNvSpPr>
          <p:nvPr/>
        </p:nvSpPr>
        <p:spPr>
          <a:xfrm>
            <a:off x="3827865" y="1813429"/>
            <a:ext cx="1677177" cy="837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30,000</a:t>
            </a:r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767254-2967-8C9E-126E-65F8557A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03" y="2798597"/>
            <a:ext cx="2135708" cy="27496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2251C8-7B08-F2A5-2A68-6910CFFE1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965" y="2671368"/>
            <a:ext cx="2333005" cy="3088363"/>
          </a:xfrm>
          <a:prstGeom prst="rect">
            <a:avLst/>
          </a:prstGeom>
        </p:spPr>
      </p:pic>
      <p:sp>
        <p:nvSpPr>
          <p:cNvPr id="16" name="Title 6">
            <a:extLst>
              <a:ext uri="{FF2B5EF4-FFF2-40B4-BE49-F238E27FC236}">
                <a16:creationId xmlns:a16="http://schemas.microsoft.com/office/drawing/2014/main" id="{22A89BAF-170D-929D-2F6D-9A66E8F86FA2}"/>
              </a:ext>
            </a:extLst>
          </p:cNvPr>
          <p:cNvSpPr txBox="1">
            <a:spLocks/>
          </p:cNvSpPr>
          <p:nvPr/>
        </p:nvSpPr>
        <p:spPr>
          <a:xfrm>
            <a:off x="6887517" y="1750270"/>
            <a:ext cx="1677177" cy="837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20,000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EC5D21-C7E4-E753-D276-E5F35FD10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685" y="2714644"/>
            <a:ext cx="2333005" cy="3045087"/>
          </a:xfrm>
          <a:prstGeom prst="rect">
            <a:avLst/>
          </a:pr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F06C0C72-4648-15F7-8726-5D59C4308C07}"/>
              </a:ext>
            </a:extLst>
          </p:cNvPr>
          <p:cNvSpPr txBox="1">
            <a:spLocks/>
          </p:cNvSpPr>
          <p:nvPr/>
        </p:nvSpPr>
        <p:spPr>
          <a:xfrm>
            <a:off x="9785714" y="1750270"/>
            <a:ext cx="1677177" cy="837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10,000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930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492130-DDCC-B34D-C39C-9AEFA509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10" y="199674"/>
            <a:ext cx="11441391" cy="532162"/>
          </a:xfrm>
        </p:spPr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3905E9-C2E1-70EB-A110-D5EDD7668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6018" y="112184"/>
            <a:ext cx="1368706" cy="5766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27FB1-6E16-CB1D-A232-463E31FB7A52}"/>
              </a:ext>
            </a:extLst>
          </p:cNvPr>
          <p:cNvCxnSpPr/>
          <p:nvPr/>
        </p:nvCxnSpPr>
        <p:spPr>
          <a:xfrm>
            <a:off x="6105832" y="1966452"/>
            <a:ext cx="0" cy="3765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0D8E1CB-CE3E-16E4-BB31-FDF7DAE27B49}"/>
              </a:ext>
            </a:extLst>
          </p:cNvPr>
          <p:cNvSpPr txBox="1">
            <a:spLocks/>
          </p:cNvSpPr>
          <p:nvPr/>
        </p:nvSpPr>
        <p:spPr>
          <a:xfrm>
            <a:off x="266510" y="1444123"/>
            <a:ext cx="1675361" cy="532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1E1E1E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Rigid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CA23B3-5267-D0C3-1169-0B266C94E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088" y="2054651"/>
            <a:ext cx="2122392" cy="33615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EFA804-E64F-2EC4-16AF-26795FC73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5" y="2914275"/>
            <a:ext cx="3040869" cy="2817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A11850-79B2-B915-68BE-4C5E72EB4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098" y="3014841"/>
            <a:ext cx="2505046" cy="29650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1F7B6-FF36-143C-79FB-E67616896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459" y="1186983"/>
            <a:ext cx="2221010" cy="2443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B4E6F9-94F3-DF5C-7C8E-5511ECD539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3590" y="3453022"/>
            <a:ext cx="1462730" cy="268048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8473158-B16C-8331-4F41-2AF4D5145DFD}"/>
              </a:ext>
            </a:extLst>
          </p:cNvPr>
          <p:cNvGrpSpPr/>
          <p:nvPr/>
        </p:nvGrpSpPr>
        <p:grpSpPr>
          <a:xfrm>
            <a:off x="6445779" y="1452794"/>
            <a:ext cx="3557347" cy="1296236"/>
            <a:chOff x="6444861" y="1452794"/>
            <a:chExt cx="3557347" cy="1296236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4D1BE329-F501-030A-1095-835E552070FC}"/>
                </a:ext>
              </a:extLst>
            </p:cNvPr>
            <p:cNvSpPr txBox="1">
              <a:spLocks/>
            </p:cNvSpPr>
            <p:nvPr/>
          </p:nvSpPr>
          <p:spPr>
            <a:xfrm>
              <a:off x="6444861" y="1452794"/>
              <a:ext cx="2777797" cy="680239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None/>
                <a:defRPr sz="2400" b="1" kern="1200">
                  <a:solidFill>
                    <a:srgbClr val="1E1E1E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Non-rigid</a:t>
              </a:r>
            </a:p>
          </p:txBody>
        </p:sp>
        <p:sp>
          <p:nvSpPr>
            <p:cNvPr id="25" name="Content Placeholder 8">
              <a:extLst>
                <a:ext uri="{FF2B5EF4-FFF2-40B4-BE49-F238E27FC236}">
                  <a16:creationId xmlns:a16="http://schemas.microsoft.com/office/drawing/2014/main" id="{68E10980-C083-F5BF-B738-6553173BD754}"/>
                </a:ext>
              </a:extLst>
            </p:cNvPr>
            <p:cNvSpPr txBox="1">
              <a:spLocks/>
            </p:cNvSpPr>
            <p:nvPr/>
          </p:nvSpPr>
          <p:spPr>
            <a:xfrm>
              <a:off x="6512169" y="2068791"/>
              <a:ext cx="3490039" cy="6802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Stretching factor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Translation</a:t>
              </a:r>
            </a:p>
          </p:txBody>
        </p:sp>
      </p:grp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6E643195-2616-8CD9-E07A-1B8C5F2AEAC6}"/>
              </a:ext>
            </a:extLst>
          </p:cNvPr>
          <p:cNvSpPr txBox="1">
            <a:spLocks/>
          </p:cNvSpPr>
          <p:nvPr/>
        </p:nvSpPr>
        <p:spPr>
          <a:xfrm>
            <a:off x="443854" y="2027707"/>
            <a:ext cx="3490039" cy="680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44311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B006-63F0-59F0-D39A-EA5269B7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14" y="203552"/>
            <a:ext cx="11441391" cy="597104"/>
          </a:xfrm>
        </p:spPr>
        <p:txBody>
          <a:bodyPr>
            <a:normAutofit/>
          </a:bodyPr>
          <a:lstStyle/>
          <a:p>
            <a:r>
              <a:rPr lang="en-GB" sz="2400" dirty="0"/>
              <a:t>Previous Works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067BC9-5D5B-7799-121B-5A28BCD07272}"/>
              </a:ext>
            </a:extLst>
          </p:cNvPr>
          <p:cNvSpPr txBox="1">
            <a:spLocks/>
          </p:cNvSpPr>
          <p:nvPr/>
        </p:nvSpPr>
        <p:spPr>
          <a:xfrm>
            <a:off x="899652" y="4585544"/>
            <a:ext cx="1887793" cy="48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Predicted:</a:t>
            </a:r>
          </a:p>
          <a:p>
            <a:pPr algn="ctr"/>
            <a:r>
              <a:rPr lang="en-GB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 Landmarks</a:t>
            </a:r>
          </a:p>
          <a:p>
            <a:pPr algn="ctr"/>
            <a:r>
              <a:rPr lang="en-GB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BU-3DFE Dataset)</a:t>
            </a:r>
            <a:endParaRPr lang="en-GB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C1B480-EDA2-A3B5-201D-974B26F9BBAE}"/>
              </a:ext>
            </a:extLst>
          </p:cNvPr>
          <p:cNvSpPr txBox="1">
            <a:spLocks/>
          </p:cNvSpPr>
          <p:nvPr/>
        </p:nvSpPr>
        <p:spPr>
          <a:xfrm>
            <a:off x="5152102" y="4585544"/>
            <a:ext cx="1887793" cy="48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Predicted:</a:t>
            </a:r>
            <a:endParaRPr lang="en-GB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 Landmarks</a:t>
            </a:r>
          </a:p>
          <a:p>
            <a:pPr algn="ctr"/>
            <a:r>
              <a:rPr lang="en-GB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BU-3DFE Dataset)</a:t>
            </a:r>
            <a:endParaRPr lang="en-GB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81FB90-88F7-98A1-23F7-9DE72E055D95}"/>
              </a:ext>
            </a:extLst>
          </p:cNvPr>
          <p:cNvSpPr txBox="1">
            <a:spLocks/>
          </p:cNvSpPr>
          <p:nvPr/>
        </p:nvSpPr>
        <p:spPr>
          <a:xfrm>
            <a:off x="9404552" y="4660926"/>
            <a:ext cx="1887793" cy="48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Predicted:</a:t>
            </a:r>
            <a:endParaRPr lang="en-GB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Landmarks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6095A8-8020-1C3C-5A2B-82CDDD129073}"/>
              </a:ext>
            </a:extLst>
          </p:cNvPr>
          <p:cNvSpPr txBox="1">
            <a:spLocks/>
          </p:cNvSpPr>
          <p:nvPr/>
        </p:nvSpPr>
        <p:spPr>
          <a:xfrm>
            <a:off x="789038" y="5398443"/>
            <a:ext cx="2109020" cy="48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accuracy:</a:t>
            </a:r>
          </a:p>
          <a:p>
            <a:pPr algn="ctr"/>
            <a:r>
              <a:rPr lang="en-GB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2.4 mm of error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E6E93E-E04A-52AA-A152-EA7D22F1F365}"/>
              </a:ext>
            </a:extLst>
          </p:cNvPr>
          <p:cNvSpPr txBox="1">
            <a:spLocks/>
          </p:cNvSpPr>
          <p:nvPr/>
        </p:nvSpPr>
        <p:spPr>
          <a:xfrm>
            <a:off x="5041488" y="5398443"/>
            <a:ext cx="2109020" cy="48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accuracy:</a:t>
            </a:r>
            <a:endParaRPr lang="en-GB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N/A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74D350D-C72B-71C3-547D-9B091264FCFC}"/>
              </a:ext>
            </a:extLst>
          </p:cNvPr>
          <p:cNvSpPr txBox="1">
            <a:spLocks/>
          </p:cNvSpPr>
          <p:nvPr/>
        </p:nvSpPr>
        <p:spPr>
          <a:xfrm>
            <a:off x="9293938" y="5398443"/>
            <a:ext cx="2109020" cy="48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accuracy:</a:t>
            </a:r>
            <a:endParaRPr lang="en-GB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5.0 mm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DD4061-039C-39ED-D1DF-10AA2188B5F2}"/>
              </a:ext>
            </a:extLst>
          </p:cNvPr>
          <p:cNvGrpSpPr/>
          <p:nvPr/>
        </p:nvGrpSpPr>
        <p:grpSpPr>
          <a:xfrm>
            <a:off x="201558" y="1035362"/>
            <a:ext cx="11887456" cy="3398986"/>
            <a:chOff x="201558" y="1035362"/>
            <a:chExt cx="11887456" cy="339898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3A687C4-FE19-74E0-A280-65C182AA2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558" y="1035362"/>
              <a:ext cx="11887456" cy="339898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3D027A-C5AB-35E7-02E3-5A6895DB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558" y="1150088"/>
              <a:ext cx="199888" cy="149122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C57FCEE8-7A8A-A79F-2127-10175335D34C}"/>
              </a:ext>
            </a:extLst>
          </p:cNvPr>
          <p:cNvSpPr txBox="1">
            <a:spLocks/>
          </p:cNvSpPr>
          <p:nvPr/>
        </p:nvSpPr>
        <p:spPr>
          <a:xfrm>
            <a:off x="591164" y="6009765"/>
            <a:ext cx="2504768" cy="48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Method:</a:t>
            </a:r>
          </a:p>
          <a:p>
            <a:pPr algn="ctr"/>
            <a:r>
              <a:rPr lang="en-GB" sz="1400" b="0" dirty="0">
                <a:solidFill>
                  <a:schemeClr val="tx1"/>
                </a:solidFill>
              </a:rPr>
              <a:t>Deep learning - (2D CNN)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ABBE198-DA95-1798-D318-237E61172B97}"/>
              </a:ext>
            </a:extLst>
          </p:cNvPr>
          <p:cNvSpPr txBox="1">
            <a:spLocks/>
          </p:cNvSpPr>
          <p:nvPr/>
        </p:nvSpPr>
        <p:spPr>
          <a:xfrm>
            <a:off x="5041488" y="6069964"/>
            <a:ext cx="2109020" cy="48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  <a:endParaRPr lang="en-GB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– PointNet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9FBB865-1F45-B5B5-92CD-61D117314BA5}"/>
              </a:ext>
            </a:extLst>
          </p:cNvPr>
          <p:cNvSpPr txBox="1">
            <a:spLocks/>
          </p:cNvSpPr>
          <p:nvPr/>
        </p:nvSpPr>
        <p:spPr>
          <a:xfrm>
            <a:off x="9293938" y="6069964"/>
            <a:ext cx="2109020" cy="48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  <a:endParaRPr lang="en-GB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744178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F8B7-C9F0-EED9-BB5E-152D73DF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BB05B7-0AAE-31E5-3445-6DEC51765E94}"/>
              </a:ext>
            </a:extLst>
          </p:cNvPr>
          <p:cNvCxnSpPr>
            <a:cxnSpLocks/>
          </p:cNvCxnSpPr>
          <p:nvPr/>
        </p:nvCxnSpPr>
        <p:spPr>
          <a:xfrm>
            <a:off x="6105832" y="1286212"/>
            <a:ext cx="0" cy="4445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A517E20-EC8E-9E98-7CC1-12E2688DB38E}"/>
              </a:ext>
            </a:extLst>
          </p:cNvPr>
          <p:cNvSpPr txBox="1">
            <a:spLocks/>
          </p:cNvSpPr>
          <p:nvPr/>
        </p:nvSpPr>
        <p:spPr>
          <a:xfrm>
            <a:off x="1036903" y="1656172"/>
            <a:ext cx="3558235" cy="6845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1E1E1E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Morton Code Sorting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58767B-1C92-30B2-1D38-FE62AA0437E4}"/>
              </a:ext>
            </a:extLst>
          </p:cNvPr>
          <p:cNvSpPr txBox="1">
            <a:spLocks/>
          </p:cNvSpPr>
          <p:nvPr/>
        </p:nvSpPr>
        <p:spPr>
          <a:xfrm>
            <a:off x="6342124" y="1661162"/>
            <a:ext cx="5657473" cy="6802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1E1E1E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Sorting Based on a Reference point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1ECC3F-40C4-4C1B-6B15-FBBF427DA88C}"/>
              </a:ext>
            </a:extLst>
          </p:cNvPr>
          <p:cNvSpPr txBox="1">
            <a:spLocks/>
          </p:cNvSpPr>
          <p:nvPr/>
        </p:nvSpPr>
        <p:spPr>
          <a:xfrm>
            <a:off x="6597763" y="2745053"/>
            <a:ext cx="6238155" cy="16147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1E1E1E"/>
                </a:solidFill>
                <a:latin typeface="Arial"/>
                <a:ea typeface="+mj-ea"/>
                <a:cs typeface="Arial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Based on the origin of the reference system</a:t>
            </a:r>
          </a:p>
          <a:p>
            <a:endParaRPr lang="en-US" sz="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</a:rPr>
              <a:t>Based on a point above the forehead</a:t>
            </a:r>
          </a:p>
          <a:p>
            <a:endParaRPr lang="en-US" sz="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</a:rPr>
              <a:t>Barycenter of the face (head)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29CC4-B944-7E66-1FE3-5E0591B80FE1}"/>
              </a:ext>
            </a:extLst>
          </p:cNvPr>
          <p:cNvSpPr txBox="1"/>
          <p:nvPr/>
        </p:nvSpPr>
        <p:spPr>
          <a:xfrm>
            <a:off x="389048" y="2620294"/>
            <a:ext cx="6287728" cy="2942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Let us consider a point with coordinates (</a:t>
            </a:r>
            <a:r>
              <a:rPr lang="en-US" sz="1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X=4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sz="12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Y=2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sz="12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Z=6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US" sz="11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1.	Convert to Binary: </a:t>
            </a:r>
            <a:endParaRPr lang="en-US" sz="11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(</a:t>
            </a:r>
            <a:r>
              <a:rPr lang="en-US" sz="1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X= 100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sz="12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Y=010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sz="12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Z=110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US" sz="11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 </a:t>
            </a:r>
            <a:endParaRPr lang="en-US" sz="11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2.	Interleave Bits: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endParaRPr lang="en-US" sz="11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685800" marR="0" indent="2286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This is usually done by taking alternate bits from each coordinate.</a:t>
            </a:r>
            <a:endParaRPr lang="en-US" sz="11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6858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	Interleaved bits = </a:t>
            </a:r>
            <a:r>
              <a:rPr lang="en-US" sz="12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sz="12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0</a:t>
            </a:r>
            <a:r>
              <a:rPr lang="en-US" sz="1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sz="12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sz="12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sz="1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0</a:t>
            </a:r>
            <a:r>
              <a:rPr lang="en-US" sz="12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0</a:t>
            </a:r>
            <a:r>
              <a:rPr lang="en-US" sz="12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0</a:t>
            </a:r>
            <a:r>
              <a:rPr lang="en-US" sz="1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0</a:t>
            </a:r>
            <a:endParaRPr lang="en-US" sz="11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6858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 </a:t>
            </a:r>
            <a:endParaRPr lang="en-US" sz="11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3.	Convert to Decimal:</a:t>
            </a:r>
            <a:endParaRPr lang="en-US" sz="11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914400" algn="just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Morton code = 368</a:t>
            </a:r>
            <a:r>
              <a:rPr lang="en-US" sz="11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   </a:t>
            </a:r>
            <a:endParaRPr lang="en-US" sz="105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914400" algn="just">
              <a:lnSpc>
                <a:spcPct val="107000"/>
              </a:lnSpc>
              <a:spcAft>
                <a:spcPts val="800"/>
              </a:spcAft>
            </a:pPr>
            <a:endParaRPr lang="en-US" sz="1100" kern="1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4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.	Sorting: </a:t>
            </a:r>
            <a:endParaRPr lang="en-US" sz="11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Sort the points based on their Morton code</a:t>
            </a:r>
            <a:endParaRPr lang="en-US" sz="12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210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F62B-0B8B-C64B-8CD7-61464388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Model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62F79AA-DD3E-57AC-D6C3-305D09047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65" y="1117379"/>
            <a:ext cx="11680726" cy="476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53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BCD2-40AF-DBCB-7F20-72097AA8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stage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33AFB4-84A5-0380-6BDD-B417BAFFAD49}"/>
              </a:ext>
            </a:extLst>
          </p:cNvPr>
          <p:cNvSpPr txBox="1">
            <a:spLocks/>
          </p:cNvSpPr>
          <p:nvPr/>
        </p:nvSpPr>
        <p:spPr>
          <a:xfrm>
            <a:off x="473404" y="1291638"/>
            <a:ext cx="11441391" cy="4878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EsTi model </a:t>
            </a:r>
            <a:r>
              <a:rPr lang="en-US" sz="1200" dirty="0">
                <a:solidFill>
                  <a:schemeClr val="tx1"/>
                </a:solidFill>
              </a:rPr>
              <a:t>(Minimizing Mean Absolute Error)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CAB33-E6C8-3D2F-E6DA-39057413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4" y="2002724"/>
            <a:ext cx="3374377" cy="40003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002EC-37CC-8970-1338-5C5DB3BE3597}"/>
              </a:ext>
            </a:extLst>
          </p:cNvPr>
          <p:cNvCxnSpPr>
            <a:cxnSpLocks/>
          </p:cNvCxnSpPr>
          <p:nvPr/>
        </p:nvCxnSpPr>
        <p:spPr>
          <a:xfrm>
            <a:off x="4343830" y="3787118"/>
            <a:ext cx="8630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1FE87-027D-94C8-295A-B09127FA8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75" y="2207194"/>
            <a:ext cx="653506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98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86FB-BB29-E40C-8E00-1519E178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 </a:t>
            </a:r>
          </a:p>
        </p:txBody>
      </p:sp>
      <p:pic>
        <p:nvPicPr>
          <p:cNvPr id="3" name="Picture 2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48A71E34-318C-2804-D2B5-168E5D3C5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23" y="1260895"/>
            <a:ext cx="10218174" cy="5020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517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86FB-BB29-E40C-8E00-1519E178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Picture 3" descr="A graph of a bar graph&#10;&#10;Description automatically generated">
            <a:extLst>
              <a:ext uri="{FF2B5EF4-FFF2-40B4-BE49-F238E27FC236}">
                <a16:creationId xmlns:a16="http://schemas.microsoft.com/office/drawing/2014/main" id="{FE1F2454-1F8B-2AAC-4B2F-78F01F88E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1" y="1873227"/>
            <a:ext cx="4385853" cy="349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73E7F-E9DA-B51B-087C-FD0A28E2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60" y="4137905"/>
            <a:ext cx="6463149" cy="1151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AD7D6A-0651-7AFD-4675-DEB4982C3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45" y="2009278"/>
            <a:ext cx="6434392" cy="107239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670FC2C-FC57-5D82-AA09-000F8E8306E0}"/>
              </a:ext>
            </a:extLst>
          </p:cNvPr>
          <p:cNvSpPr txBox="1">
            <a:spLocks/>
          </p:cNvSpPr>
          <p:nvPr/>
        </p:nvSpPr>
        <p:spPr>
          <a:xfrm>
            <a:off x="5249345" y="1673202"/>
            <a:ext cx="11441391" cy="4878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Localization Error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0B85F45-CD79-349E-D295-24D9B0BE2875}"/>
              </a:ext>
            </a:extLst>
          </p:cNvPr>
          <p:cNvSpPr txBox="1">
            <a:spLocks/>
          </p:cNvSpPr>
          <p:nvPr/>
        </p:nvSpPr>
        <p:spPr>
          <a:xfrm>
            <a:off x="5443183" y="3796493"/>
            <a:ext cx="11441391" cy="4878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Mean Residual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446936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86FB-BB29-E40C-8E00-1519E178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172B4-327D-73C7-28CA-D1741609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6" y="1335940"/>
            <a:ext cx="11175474" cy="45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38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86FB-BB29-E40C-8E00-1519E178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 </a:t>
            </a:r>
          </a:p>
        </p:txBody>
      </p:sp>
      <p:pic>
        <p:nvPicPr>
          <p:cNvPr id="3" name="Graphic 1">
            <a:extLst>
              <a:ext uri="{FF2B5EF4-FFF2-40B4-BE49-F238E27FC236}">
                <a16:creationId xmlns:a16="http://schemas.microsoft.com/office/drawing/2014/main" id="{229AA3A3-C253-480A-CD93-7D8A5052F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349" y="1499870"/>
            <a:ext cx="9859011" cy="41347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D999444-0B89-4E8B-8B4A-B9AE79845ABB}"/>
              </a:ext>
            </a:extLst>
          </p:cNvPr>
          <p:cNvSpPr txBox="1">
            <a:spLocks/>
          </p:cNvSpPr>
          <p:nvPr/>
        </p:nvSpPr>
        <p:spPr>
          <a:xfrm>
            <a:off x="773943" y="3174759"/>
            <a:ext cx="2811850" cy="39247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Estimation Model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27A44C-489F-284D-462F-E1EA8E26D250}"/>
              </a:ext>
            </a:extLst>
          </p:cNvPr>
          <p:cNvSpPr txBox="1">
            <a:spLocks/>
          </p:cNvSpPr>
          <p:nvPr/>
        </p:nvSpPr>
        <p:spPr>
          <a:xfrm>
            <a:off x="8357801" y="3174758"/>
            <a:ext cx="2811850" cy="39247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Refinement Model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236039-9741-AFA1-BAC8-8DD58727B219}"/>
              </a:ext>
            </a:extLst>
          </p:cNvPr>
          <p:cNvSpPr txBox="1">
            <a:spLocks/>
          </p:cNvSpPr>
          <p:nvPr/>
        </p:nvSpPr>
        <p:spPr>
          <a:xfrm>
            <a:off x="6096000" y="5634595"/>
            <a:ext cx="2811850" cy="39247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After 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322027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3F281-1857-8574-7677-3095EA5F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are S</a:t>
            </a:r>
            <a:r>
              <a:rPr lang="en-US" sz="2400" dirty="0">
                <a:solidFill>
                  <a:schemeClr val="bg1"/>
                </a:solidFill>
              </a:rPr>
              <a:t>tereophotogrammetry </a:t>
            </a:r>
            <a:r>
              <a:rPr lang="en-US" sz="2400" dirty="0"/>
              <a:t>A</a:t>
            </a:r>
            <a:r>
              <a:rPr lang="en-US" sz="2400" dirty="0">
                <a:solidFill>
                  <a:schemeClr val="bg1"/>
                </a:solidFill>
              </a:rPr>
              <a:t>cquired </a:t>
            </a:r>
            <a:r>
              <a:rPr lang="en-US" sz="2400" dirty="0"/>
              <a:t>I</a:t>
            </a:r>
            <a:r>
              <a:rPr lang="en-US" sz="2400" dirty="0">
                <a:solidFill>
                  <a:schemeClr val="bg1"/>
                </a:solidFill>
              </a:rPr>
              <a:t>mages?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E248B8-19CC-956D-1D1D-4F387DC0A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821" y="1172498"/>
            <a:ext cx="3541212" cy="31020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E6AAC5D-1F5D-D0D8-CB5F-E4B735A50699}"/>
              </a:ext>
            </a:extLst>
          </p:cNvPr>
          <p:cNvSpPr txBox="1">
            <a:spLocks/>
          </p:cNvSpPr>
          <p:nvPr/>
        </p:nvSpPr>
        <p:spPr>
          <a:xfrm>
            <a:off x="866482" y="1479657"/>
            <a:ext cx="6010970" cy="11012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rgbClr val="1E1E1E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i="1" dirty="0">
                <a:solidFill>
                  <a:schemeClr val="tx1"/>
                </a:solidFill>
              </a:rPr>
              <a:t>Stereophotogrammetry captures 3D data by analyzing multiple 2D images from different angles, mimicking human depth perception.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D5CEF25-1104-3D17-03FE-099095519355}"/>
              </a:ext>
            </a:extLst>
          </p:cNvPr>
          <p:cNvSpPr txBox="1">
            <a:spLocks/>
          </p:cNvSpPr>
          <p:nvPr/>
        </p:nvSpPr>
        <p:spPr>
          <a:xfrm>
            <a:off x="866482" y="2817507"/>
            <a:ext cx="2707331" cy="15922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rgbClr val="1E1E1E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i="1" dirty="0">
                <a:solidFill>
                  <a:schemeClr val="accent3">
                    <a:lumMod val="75000"/>
                  </a:schemeClr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Accurate Reproduction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Quick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Non-Invasive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Facial Texture Capture</a:t>
            </a:r>
          </a:p>
          <a:p>
            <a:endParaRPr lang="en-US" sz="1600" i="1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5E0B759-9E40-821F-9C18-553D6DB42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08" y="4506860"/>
            <a:ext cx="4517710" cy="1592263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E8E388-6A75-E8C4-2605-1C6CB518FC29}"/>
              </a:ext>
            </a:extLst>
          </p:cNvPr>
          <p:cNvSpPr txBox="1">
            <a:spLocks/>
          </p:cNvSpPr>
          <p:nvPr/>
        </p:nvSpPr>
        <p:spPr>
          <a:xfrm>
            <a:off x="4030527" y="2813155"/>
            <a:ext cx="2707331" cy="15922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rgbClr val="1E1E1E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</a:rPr>
              <a:t>Instrument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</a:rPr>
              <a:t>Post-Processing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</a:rPr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</a:rPr>
              <a:t>Artifacts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AD762A-7B0E-A3C3-8BF5-4ED675506B94}"/>
              </a:ext>
            </a:extLst>
          </p:cNvPr>
          <p:cNvSpPr/>
          <p:nvPr/>
        </p:nvSpPr>
        <p:spPr>
          <a:xfrm rot="2950070">
            <a:off x="10407860" y="3193103"/>
            <a:ext cx="800716" cy="2504961"/>
          </a:xfrm>
          <a:prstGeom prst="arc">
            <a:avLst>
              <a:gd name="adj1" fmla="val 15120415"/>
              <a:gd name="adj2" fmla="val 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5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3F281-1857-8574-7677-3095EA5F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sz="2400" dirty="0"/>
              <a:t>Dataset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9EF88C-CBBE-35B0-F96F-EE37F62183E7}"/>
              </a:ext>
            </a:extLst>
          </p:cNvPr>
          <p:cNvGrpSpPr/>
          <p:nvPr/>
        </p:nvGrpSpPr>
        <p:grpSpPr>
          <a:xfrm>
            <a:off x="853752" y="2237115"/>
            <a:ext cx="10218577" cy="2511609"/>
            <a:chOff x="70544" y="2079531"/>
            <a:chExt cx="10218577" cy="2511609"/>
          </a:xfrm>
        </p:grpSpPr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CAAC47B3-32B6-12E1-4913-E9E04936FA98}"/>
                </a:ext>
              </a:extLst>
            </p:cNvPr>
            <p:cNvSpPr txBox="1">
              <a:spLocks/>
            </p:cNvSpPr>
            <p:nvPr/>
          </p:nvSpPr>
          <p:spPr>
            <a:xfrm>
              <a:off x="70544" y="2079531"/>
              <a:ext cx="10218577" cy="25116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Input data	          </a:t>
              </a:r>
              <a:r>
                <a:rPr lang="en-US" sz="2000" dirty="0"/>
                <a:t>(200, n, m) </a:t>
              </a:r>
              <a:r>
                <a:rPr lang="en-US" sz="1400" dirty="0"/>
                <a:t>(OBJ file)</a:t>
              </a:r>
              <a:r>
                <a:rPr lang="en-US" sz="2400" dirty="0"/>
                <a:t>	</a:t>
              </a:r>
            </a:p>
            <a:p>
              <a:pPr lvl="1"/>
              <a:r>
                <a:rPr lang="en-US" sz="2000" dirty="0"/>
                <a:t>Maximum of ~200,000 point (vertexes)</a:t>
              </a:r>
            </a:p>
            <a:p>
              <a:pPr lvl="1"/>
              <a:r>
                <a:rPr lang="en-US" sz="2000" dirty="0"/>
                <a:t>3 value for each point (XYZ coordinates)</a:t>
              </a:r>
            </a:p>
            <a:p>
              <a:pPr lvl="1"/>
              <a:r>
                <a:rPr lang="en-US" sz="2000" dirty="0"/>
                <a:t>3 value for vector normals (</a:t>
              </a:r>
              <a:r>
                <a:rPr lang="en-US" sz="2000" dirty="0" err="1"/>
                <a:t>nx,ny,nz</a:t>
              </a:r>
              <a:r>
                <a:rPr lang="en-US" sz="2000" dirty="0"/>
                <a:t>)</a:t>
              </a:r>
            </a:p>
            <a:p>
              <a:pPr lvl="1"/>
              <a:r>
                <a:rPr lang="en-US" sz="2000" dirty="0"/>
                <a:t>2-3 jpeg images per face </a:t>
              </a:r>
            </a:p>
            <a:p>
              <a:pPr marL="0" indent="0">
                <a:buNone/>
              </a:pPr>
              <a:endParaRPr lang="en-US" sz="24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F905907-7337-13A9-EA38-D3A6E5F0C7A4}"/>
                </a:ext>
              </a:extLst>
            </p:cNvPr>
            <p:cNvCxnSpPr>
              <a:cxnSpLocks/>
            </p:cNvCxnSpPr>
            <p:nvPr/>
          </p:nvCxnSpPr>
          <p:spPr>
            <a:xfrm>
              <a:off x="1584338" y="2302179"/>
              <a:ext cx="8630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0DB8BD-110D-65F7-B63D-3523C24B7510}"/>
              </a:ext>
            </a:extLst>
          </p:cNvPr>
          <p:cNvGrpSpPr/>
          <p:nvPr/>
        </p:nvGrpSpPr>
        <p:grpSpPr>
          <a:xfrm>
            <a:off x="547633" y="4708973"/>
            <a:ext cx="10218577" cy="1763220"/>
            <a:chOff x="-40647" y="3321977"/>
            <a:chExt cx="10218577" cy="1763220"/>
          </a:xfrm>
        </p:grpSpPr>
        <p:sp>
          <p:nvSpPr>
            <p:cNvPr id="8" name="Content Placeholder 8">
              <a:extLst>
                <a:ext uri="{FF2B5EF4-FFF2-40B4-BE49-F238E27FC236}">
                  <a16:creationId xmlns:a16="http://schemas.microsoft.com/office/drawing/2014/main" id="{3A74D189-E81C-00CA-ECA6-A42E44D1354E}"/>
                </a:ext>
              </a:extLst>
            </p:cNvPr>
            <p:cNvSpPr txBox="1">
              <a:spLocks/>
            </p:cNvSpPr>
            <p:nvPr/>
          </p:nvSpPr>
          <p:spPr>
            <a:xfrm>
              <a:off x="-40647" y="3321977"/>
              <a:ext cx="10218577" cy="17632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Target data:		</a:t>
              </a:r>
              <a:r>
                <a:rPr lang="en-US" sz="2000" dirty="0"/>
                <a:t>   (200, 50, 3) </a:t>
              </a:r>
              <a:r>
                <a:rPr lang="en-US" sz="1400" dirty="0"/>
                <a:t>(Txt file)</a:t>
              </a:r>
              <a:endParaRPr lang="en-US" sz="2000" dirty="0"/>
            </a:p>
            <a:p>
              <a:pPr lvl="1"/>
              <a:r>
                <a:rPr lang="en-US" sz="2000" dirty="0"/>
                <a:t>20 facial models</a:t>
              </a:r>
            </a:p>
            <a:p>
              <a:pPr lvl="1"/>
              <a:r>
                <a:rPr lang="en-US" sz="2000" dirty="0"/>
                <a:t>50 landmarks</a:t>
              </a:r>
            </a:p>
            <a:p>
              <a:pPr lvl="1"/>
              <a:r>
                <a:rPr lang="en-US" sz="2000" dirty="0"/>
                <a:t>3 value for each point (XYZ coordinates)</a:t>
              </a:r>
            </a:p>
            <a:p>
              <a:pPr marL="0" indent="0">
                <a:buNone/>
              </a:pPr>
              <a:endParaRPr lang="en-US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81CAB90-92FA-0491-25F4-5FA471BB4C60}"/>
                </a:ext>
              </a:extLst>
            </p:cNvPr>
            <p:cNvCxnSpPr/>
            <p:nvPr/>
          </p:nvCxnSpPr>
          <p:spPr>
            <a:xfrm>
              <a:off x="1667638" y="3545807"/>
              <a:ext cx="11849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4B1AA2D9-D184-4183-1B26-2D5811BAB0D5}"/>
              </a:ext>
            </a:extLst>
          </p:cNvPr>
          <p:cNvSpPr txBox="1">
            <a:spLocks/>
          </p:cNvSpPr>
          <p:nvPr/>
        </p:nvSpPr>
        <p:spPr>
          <a:xfrm>
            <a:off x="402978" y="1267417"/>
            <a:ext cx="7134099" cy="654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rgbClr val="1E1E1E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200 stereophotographs with annotated facial landmarks: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2AF273-BEA7-6E09-61E7-7FD495FA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977" y="1022947"/>
            <a:ext cx="3718233" cy="52651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B9C3E5-9C49-239F-1143-383DE46E8FDD}"/>
              </a:ext>
            </a:extLst>
          </p:cNvPr>
          <p:cNvSpPr txBox="1">
            <a:spLocks/>
          </p:cNvSpPr>
          <p:nvPr/>
        </p:nvSpPr>
        <p:spPr>
          <a:xfrm>
            <a:off x="853752" y="4024820"/>
            <a:ext cx="11441391" cy="4878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0" dirty="0">
                <a:solidFill>
                  <a:schemeClr val="tx1"/>
                </a:solidFill>
                <a:latin typeface="+mn-lt"/>
              </a:rPr>
              <a:t>n = number of points in the point cloud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0" dirty="0">
                <a:solidFill>
                  <a:schemeClr val="tx1"/>
                </a:solidFill>
                <a:latin typeface="+mn-lt"/>
              </a:rPr>
              <a:t>m = number of features for each point in the point cloud</a:t>
            </a:r>
          </a:p>
        </p:txBody>
      </p:sp>
    </p:spTree>
    <p:extLst>
      <p:ext uri="{BB962C8B-B14F-4D97-AF65-F5344CB8AC3E}">
        <p14:creationId xmlns:p14="http://schemas.microsoft.com/office/powerpoint/2010/main" val="2513213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B326-D81A-D440-B75D-97F8DDF7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Preprocessing</a:t>
            </a:r>
            <a:r>
              <a:rPr lang="en-US" dirty="0"/>
              <a:t>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78692-40F0-B65C-8B18-2C1E9F2C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63" y="1362173"/>
            <a:ext cx="11175474" cy="45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7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F8B7-C9F0-EED9-BB5E-152D73DF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10D289-4D27-9886-D316-7F854033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1332" y="972185"/>
            <a:ext cx="6690668" cy="536765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1061E5-0F5F-8DA7-CD00-32F7CE219939}"/>
              </a:ext>
            </a:extLst>
          </p:cNvPr>
          <p:cNvCxnSpPr>
            <a:cxnSpLocks/>
          </p:cNvCxnSpPr>
          <p:nvPr/>
        </p:nvCxnSpPr>
        <p:spPr>
          <a:xfrm flipH="1" flipV="1">
            <a:off x="2339341" y="1936003"/>
            <a:ext cx="6035039" cy="3502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DA37CA9F-D15A-644C-AD1B-5EFF27E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4706" y="1339254"/>
            <a:ext cx="3476626" cy="60661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D97E90D-FC81-37A3-2AB7-2930AF3CA928}"/>
              </a:ext>
            </a:extLst>
          </p:cNvPr>
          <p:cNvSpPr txBox="1">
            <a:spLocks/>
          </p:cNvSpPr>
          <p:nvPr/>
        </p:nvSpPr>
        <p:spPr>
          <a:xfrm>
            <a:off x="242346" y="1339254"/>
            <a:ext cx="2096995" cy="4878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Before sorting: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FBBE34-3B6F-BEDA-65C9-368A24E68747}"/>
              </a:ext>
            </a:extLst>
          </p:cNvPr>
          <p:cNvCxnSpPr>
            <a:cxnSpLocks/>
          </p:cNvCxnSpPr>
          <p:nvPr/>
        </p:nvCxnSpPr>
        <p:spPr>
          <a:xfrm flipH="1" flipV="1">
            <a:off x="2944368" y="1936003"/>
            <a:ext cx="6131052" cy="14657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03482A-0F45-A0FB-7F6A-61ACCC67ABE0}"/>
              </a:ext>
            </a:extLst>
          </p:cNvPr>
          <p:cNvCxnSpPr>
            <a:cxnSpLocks/>
          </p:cNvCxnSpPr>
          <p:nvPr/>
        </p:nvCxnSpPr>
        <p:spPr>
          <a:xfrm flipH="1" flipV="1">
            <a:off x="3419856" y="1936003"/>
            <a:ext cx="4150983" cy="41794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C39064-5759-6713-FEAB-8186F7159BD2}"/>
              </a:ext>
            </a:extLst>
          </p:cNvPr>
          <p:cNvCxnSpPr>
            <a:cxnSpLocks/>
          </p:cNvCxnSpPr>
          <p:nvPr/>
        </p:nvCxnSpPr>
        <p:spPr>
          <a:xfrm flipH="1" flipV="1">
            <a:off x="4108704" y="1936003"/>
            <a:ext cx="7824216" cy="449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3861F9-F378-B5F1-DFA9-30DAB2C54A27}"/>
              </a:ext>
            </a:extLst>
          </p:cNvPr>
          <p:cNvCxnSpPr>
            <a:cxnSpLocks/>
          </p:cNvCxnSpPr>
          <p:nvPr/>
        </p:nvCxnSpPr>
        <p:spPr>
          <a:xfrm flipH="1">
            <a:off x="4639056" y="1508760"/>
            <a:ext cx="7044681" cy="4272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22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F8B7-C9F0-EED9-BB5E-152D73DF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10D289-4D27-9886-D316-7F854033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1332" y="972185"/>
            <a:ext cx="6690668" cy="536765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A37CA9F-D15A-644C-AD1B-5EFF27E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4706" y="1339254"/>
            <a:ext cx="3476626" cy="60661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00153-0819-802B-BFD0-D89B7623173F}"/>
              </a:ext>
            </a:extLst>
          </p:cNvPr>
          <p:cNvCxnSpPr>
            <a:cxnSpLocks/>
          </p:cNvCxnSpPr>
          <p:nvPr/>
        </p:nvCxnSpPr>
        <p:spPr>
          <a:xfrm>
            <a:off x="3766624" y="2057579"/>
            <a:ext cx="0" cy="449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8D97E90D-FC81-37A3-2AB7-2930AF3CA928}"/>
              </a:ext>
            </a:extLst>
          </p:cNvPr>
          <p:cNvSpPr txBox="1">
            <a:spLocks/>
          </p:cNvSpPr>
          <p:nvPr/>
        </p:nvSpPr>
        <p:spPr>
          <a:xfrm>
            <a:off x="242346" y="1339254"/>
            <a:ext cx="2096995" cy="4878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Before sorting: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DAAC022-E105-C6F3-DC71-F41D869623A3}"/>
              </a:ext>
            </a:extLst>
          </p:cNvPr>
          <p:cNvSpPr txBox="1">
            <a:spLocks/>
          </p:cNvSpPr>
          <p:nvPr/>
        </p:nvSpPr>
        <p:spPr>
          <a:xfrm>
            <a:off x="242346" y="2837785"/>
            <a:ext cx="2096995" cy="4878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After sorting: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C0D789-8023-82BD-3198-A4DF255DA55E}"/>
              </a:ext>
            </a:extLst>
          </p:cNvPr>
          <p:cNvCxnSpPr>
            <a:cxnSpLocks/>
          </p:cNvCxnSpPr>
          <p:nvPr/>
        </p:nvCxnSpPr>
        <p:spPr>
          <a:xfrm flipH="1" flipV="1">
            <a:off x="2339340" y="3292886"/>
            <a:ext cx="6096000" cy="23409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F81788-69FC-5EEA-8164-D58817E2A300}"/>
              </a:ext>
            </a:extLst>
          </p:cNvPr>
          <p:cNvCxnSpPr>
            <a:cxnSpLocks/>
          </p:cNvCxnSpPr>
          <p:nvPr/>
        </p:nvCxnSpPr>
        <p:spPr>
          <a:xfrm flipH="1" flipV="1">
            <a:off x="2944368" y="3276734"/>
            <a:ext cx="5490971" cy="22420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067FF7-AB18-8896-6E59-69717DA1AAE5}"/>
              </a:ext>
            </a:extLst>
          </p:cNvPr>
          <p:cNvCxnSpPr>
            <a:cxnSpLocks/>
          </p:cNvCxnSpPr>
          <p:nvPr/>
        </p:nvCxnSpPr>
        <p:spPr>
          <a:xfrm flipH="1" flipV="1">
            <a:off x="3549396" y="3260582"/>
            <a:ext cx="4824984" cy="2177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3CA7CFC-B6B7-D50A-B334-6AD887560F50}"/>
              </a:ext>
            </a:extLst>
          </p:cNvPr>
          <p:cNvCxnSpPr>
            <a:cxnSpLocks/>
          </p:cNvCxnSpPr>
          <p:nvPr/>
        </p:nvCxnSpPr>
        <p:spPr>
          <a:xfrm flipH="1" flipV="1">
            <a:off x="4085582" y="3276734"/>
            <a:ext cx="4288798" cy="20725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DE87569-356F-27C5-4549-9F1BE9F0AE8A}"/>
              </a:ext>
            </a:extLst>
          </p:cNvPr>
          <p:cNvCxnSpPr>
            <a:cxnSpLocks/>
          </p:cNvCxnSpPr>
          <p:nvPr/>
        </p:nvCxnSpPr>
        <p:spPr>
          <a:xfrm flipH="1" flipV="1">
            <a:off x="4621768" y="3292886"/>
            <a:ext cx="3752612" cy="20156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6476AC38-4B70-3E9F-75D4-575ADCD6B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4708" y="2686494"/>
            <a:ext cx="3476624" cy="60661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2A67597-BE87-3C94-A28E-5EC105720E91}"/>
              </a:ext>
            </a:extLst>
          </p:cNvPr>
          <p:cNvSpPr txBox="1">
            <a:spLocks/>
          </p:cNvSpPr>
          <p:nvPr/>
        </p:nvSpPr>
        <p:spPr>
          <a:xfrm>
            <a:off x="343491" y="4516904"/>
            <a:ext cx="5043849" cy="1631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250000"/>
              </a:lnSpc>
            </a:pPr>
            <a:r>
              <a:rPr lang="en-US" sz="2000" dirty="0">
                <a:solidFill>
                  <a:schemeClr val="tx1"/>
                </a:solidFill>
              </a:rPr>
              <a:t>2 proposed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Morton Code Sorting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Sorting Based on a Reference point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5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6482-CF25-573C-A665-843138473937}"/>
              </a:ext>
            </a:extLst>
          </p:cNvPr>
          <p:cNvSpPr txBox="1">
            <a:spLocks/>
          </p:cNvSpPr>
          <p:nvPr/>
        </p:nvSpPr>
        <p:spPr>
          <a:xfrm>
            <a:off x="4367197" y="2846440"/>
            <a:ext cx="3201958" cy="82983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44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24179182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3382</TotalTime>
  <Words>1129</Words>
  <Application>Microsoft Office PowerPoint</Application>
  <PresentationFormat>Widescreen</PresentationFormat>
  <Paragraphs>264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Segoe UI Emoji</vt:lpstr>
      <vt:lpstr>Times New Roman</vt:lpstr>
      <vt:lpstr>Wingdings</vt:lpstr>
      <vt:lpstr>POLI</vt:lpstr>
      <vt:lpstr>PowerPoint Presentation</vt:lpstr>
      <vt:lpstr>Objective of the Thesis</vt:lpstr>
      <vt:lpstr>Previous Works</vt:lpstr>
      <vt:lpstr>What are Stereophotogrammetry Acquired Images?</vt:lpstr>
      <vt:lpstr>Our Dataset</vt:lpstr>
      <vt:lpstr>Preprocessing pipeline</vt:lpstr>
      <vt:lpstr>Sorting</vt:lpstr>
      <vt:lpstr>Sorting</vt:lpstr>
      <vt:lpstr>PowerPoint Presentation</vt:lpstr>
      <vt:lpstr>2-step approach</vt:lpstr>
      <vt:lpstr>Estimation Stage - Estimation Model (Pointwise CNN)</vt:lpstr>
      <vt:lpstr>PointNet</vt:lpstr>
      <vt:lpstr>Estimation Stage - EsTi Model</vt:lpstr>
      <vt:lpstr>Refinement Preprocessing </vt:lpstr>
      <vt:lpstr>Refinement Model </vt:lpstr>
      <vt:lpstr>Results and Discussion </vt:lpstr>
      <vt:lpstr>Results and Discussion </vt:lpstr>
      <vt:lpstr>Conclusions and Future works</vt:lpstr>
      <vt:lpstr>PowerPoint Presentation</vt:lpstr>
      <vt:lpstr>PowerPoint Presentation</vt:lpstr>
      <vt:lpstr>State of the Art (Deep learning) </vt:lpstr>
      <vt:lpstr>State of the Art (Deep learning) </vt:lpstr>
      <vt:lpstr>PowerPoint Presentation</vt:lpstr>
      <vt:lpstr>Our Dataset</vt:lpstr>
      <vt:lpstr>Iterative Closest point (ICP) registration algorithm</vt:lpstr>
      <vt:lpstr>Framing (cropping)</vt:lpstr>
      <vt:lpstr>Framing (cropping)</vt:lpstr>
      <vt:lpstr>Re-sampling</vt:lpstr>
      <vt:lpstr>Data Augmentation</vt:lpstr>
      <vt:lpstr>Sorting</vt:lpstr>
      <vt:lpstr>Proposed Model</vt:lpstr>
      <vt:lpstr>Estimation stage</vt:lpstr>
      <vt:lpstr>Results and Discussion </vt:lpstr>
      <vt:lpstr>Model selection</vt:lpstr>
      <vt:lpstr>Visualization </vt:lpstr>
      <vt:lpstr>Results and Discussion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Ali Shadman Yazdi</cp:lastModifiedBy>
  <cp:revision>189</cp:revision>
  <dcterms:created xsi:type="dcterms:W3CDTF">2015-05-26T12:27:57Z</dcterms:created>
  <dcterms:modified xsi:type="dcterms:W3CDTF">2024-04-08T08:14:54Z</dcterms:modified>
</cp:coreProperties>
</file>